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84" r:id="rId4"/>
  </p:sldMasterIdLst>
  <p:notesMasterIdLst>
    <p:notesMasterId r:id="rId16"/>
  </p:notesMasterIdLst>
  <p:sldIdLst>
    <p:sldId id="7313" r:id="rId5"/>
    <p:sldId id="7336" r:id="rId6"/>
    <p:sldId id="7339" r:id="rId7"/>
    <p:sldId id="7344" r:id="rId8"/>
    <p:sldId id="7335" r:id="rId9"/>
    <p:sldId id="7338" r:id="rId10"/>
    <p:sldId id="7341" r:id="rId11"/>
    <p:sldId id="7355" r:id="rId12"/>
    <p:sldId id="7354" r:id="rId13"/>
    <p:sldId id="7358" r:id="rId14"/>
    <p:sldId id="277" r:id="rId15"/>
  </p:sldIdLst>
  <p:sldSz cx="12192000" cy="6858000"/>
  <p:notesSz cx="6858000" cy="9144000"/>
  <p:embeddedFontLst>
    <p:embeddedFont>
      <p:font typeface="맑은고딕" panose="020B0600000101010101" charset="-127"/>
      <p:regular r:id="rId17"/>
      <p:bold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나눔고딕 ExtraBold" panose="020D0904000000000000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205" userDrawn="1">
          <p15:clr>
            <a:srgbClr val="A4A3A4"/>
          </p15:clr>
        </p15:guide>
        <p15:guide id="3" pos="320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orient="horz" pos="3498" userDrawn="1">
          <p15:clr>
            <a:srgbClr val="A4A3A4"/>
          </p15:clr>
        </p15:guide>
        <p15:guide id="6" orient="horz" pos="1185" userDrawn="1">
          <p15:clr>
            <a:srgbClr val="A4A3A4"/>
          </p15:clr>
        </p15:guide>
        <p15:guide id="7" pos="6834" userDrawn="1">
          <p15:clr>
            <a:srgbClr val="A4A3A4"/>
          </p15:clr>
        </p15:guide>
        <p15:guide id="8" pos="7378" userDrawn="1">
          <p15:clr>
            <a:srgbClr val="A4A3A4"/>
          </p15:clr>
        </p15:guide>
        <p15:guide id="9" orient="horz" pos="1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bee-247" initials="i" lastIdx="2" clrIdx="0">
    <p:extLst>
      <p:ext uri="{19B8F6BF-5375-455C-9EA6-DF929625EA0E}">
        <p15:presenceInfo xmlns:p15="http://schemas.microsoft.com/office/powerpoint/2012/main" userId="inbee-24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8F6"/>
    <a:srgbClr val="D03D53"/>
    <a:srgbClr val="8C347F"/>
    <a:srgbClr val="616161"/>
    <a:srgbClr val="67315F"/>
    <a:srgbClr val="F5743C"/>
    <a:srgbClr val="ED545F"/>
    <a:srgbClr val="F5983C"/>
    <a:srgbClr val="FFB00D"/>
    <a:srgbClr val="B5C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1755" autoAdjust="0"/>
  </p:normalViewPr>
  <p:slideViewPr>
    <p:cSldViewPr snapToGrid="0">
      <p:cViewPr varScale="1">
        <p:scale>
          <a:sx n="81" d="100"/>
          <a:sy n="81" d="100"/>
        </p:scale>
        <p:origin x="854" y="58"/>
      </p:cViewPr>
      <p:guideLst>
        <p:guide orient="horz" pos="2251"/>
        <p:guide pos="3205"/>
        <p:guide pos="320"/>
        <p:guide orient="horz" pos="3838"/>
        <p:guide orient="horz" pos="3498"/>
        <p:guide orient="horz" pos="1185"/>
        <p:guide pos="6834"/>
        <p:guide pos="7378"/>
        <p:guide orient="horz" pos="18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C6E18-096E-4566-BE5F-0EF9585CABA2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15BA4-5B90-483E-9C5F-297135AB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BA4-5B90-483E-9C5F-297135AB93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8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 </a:t>
            </a:r>
            <a:r>
              <a:rPr lang="ko-KR" altLang="en-US" dirty="0" err="1"/>
              <a:t>함수명</a:t>
            </a:r>
            <a:r>
              <a:rPr lang="en-US" altLang="ko-KR" dirty="0"/>
              <a:t>(keyword, </a:t>
            </a:r>
            <a:r>
              <a:rPr lang="en-US" altLang="ko-KR" dirty="0" err="1"/>
              <a:t>biz_no</a:t>
            </a:r>
            <a:r>
              <a:rPr lang="en-US" altLang="ko-KR" dirty="0"/>
              <a:t>, </a:t>
            </a:r>
            <a:r>
              <a:rPr lang="en-US" altLang="ko-KR" dirty="0" err="1"/>
              <a:t>start_date</a:t>
            </a:r>
            <a:r>
              <a:rPr lang="en-US" altLang="ko-KR" dirty="0"/>
              <a:t>, </a:t>
            </a:r>
            <a:r>
              <a:rPr lang="en-US" altLang="ko-KR" dirty="0" err="1"/>
              <a:t>end_date</a:t>
            </a:r>
            <a:r>
              <a:rPr lang="en-US" altLang="ko-KR" dirty="0"/>
              <a:t>, area)</a:t>
            </a:r>
          </a:p>
          <a:p>
            <a:r>
              <a:rPr lang="en-US" altLang="ko-KR" dirty="0"/>
              <a:t>Keyword = “”/”</a:t>
            </a:r>
            <a:r>
              <a:rPr lang="ko-KR" altLang="en-US" dirty="0"/>
              <a:t>실용성</a:t>
            </a:r>
            <a:r>
              <a:rPr lang="en-US" altLang="ko-KR" dirty="0"/>
              <a:t>”</a:t>
            </a:r>
          </a:p>
          <a:p>
            <a:r>
              <a:rPr lang="en-US" altLang="ko-KR" dirty="0" err="1"/>
              <a:t>Biz_no</a:t>
            </a:r>
            <a:r>
              <a:rPr lang="en-US" altLang="ko-KR" dirty="0"/>
              <a:t> = “”/” 1020381616”</a:t>
            </a:r>
          </a:p>
          <a:p>
            <a:r>
              <a:rPr lang="en-US" altLang="ko-KR" dirty="0" err="1"/>
              <a:t>Start_date</a:t>
            </a:r>
            <a:r>
              <a:rPr lang="en-US" altLang="ko-KR" dirty="0"/>
              <a:t> = 2022-06-15</a:t>
            </a:r>
          </a:p>
          <a:p>
            <a:r>
              <a:rPr lang="en-US" altLang="ko-KR" dirty="0" err="1"/>
              <a:t>End_date</a:t>
            </a:r>
            <a:r>
              <a:rPr lang="en-US" altLang="ko-KR" dirty="0"/>
              <a:t> = 2022-06-15</a:t>
            </a:r>
          </a:p>
          <a:p>
            <a:r>
              <a:rPr lang="en-US" altLang="ko-KR" dirty="0"/>
              <a:t>Area = [] / [“news”, “portal”, “</a:t>
            </a:r>
            <a:r>
              <a:rPr lang="en-US" altLang="ko-KR" dirty="0" err="1"/>
              <a:t>rnd</a:t>
            </a:r>
            <a:r>
              <a:rPr lang="en-US" altLang="ko-KR" dirty="0"/>
              <a:t>”, “patent”, “util”, “design”, “mark”]</a:t>
            </a:r>
          </a:p>
          <a:p>
            <a:pPr algn="just"/>
            <a:r>
              <a:rPr lang="en-US" altLang="ko-KR" dirty="0" err="1"/>
              <a:t>Naver_news</a:t>
            </a:r>
            <a:r>
              <a:rPr lang="en-US" altLang="ko-KR" dirty="0"/>
              <a:t>, </a:t>
            </a:r>
            <a:r>
              <a:rPr lang="en-US" altLang="ko-KR" dirty="0" err="1"/>
              <a:t>jobplanet_review</a:t>
            </a:r>
            <a:r>
              <a:rPr lang="en-US" altLang="ko-KR" dirty="0"/>
              <a:t>/</a:t>
            </a:r>
            <a:r>
              <a:rPr lang="en-US" altLang="ko-KR" dirty="0" err="1"/>
              <a:t>jobplanet_premium</a:t>
            </a:r>
            <a:r>
              <a:rPr lang="en-US" altLang="ko-KR" dirty="0"/>
              <a:t>, </a:t>
            </a:r>
            <a:r>
              <a:rPr lang="en-US" altLang="ko-KR" dirty="0" err="1"/>
              <a:t>ntis_assign</a:t>
            </a:r>
            <a:r>
              <a:rPr lang="en-US" altLang="ko-KR" dirty="0"/>
              <a:t>/</a:t>
            </a:r>
            <a:r>
              <a:rPr lang="en-US" altLang="ko-KR" dirty="0" err="1"/>
              <a:t>ntis_accomp</a:t>
            </a:r>
            <a:r>
              <a:rPr lang="en-US" altLang="ko-KR" dirty="0"/>
              <a:t>, </a:t>
            </a:r>
            <a:r>
              <a:rPr lang="en-US" altLang="ko-KR" dirty="0" err="1"/>
              <a:t>kisti_patent</a:t>
            </a:r>
            <a:r>
              <a:rPr lang="en-US" altLang="ko-KR" dirty="0"/>
              <a:t>, </a:t>
            </a:r>
            <a:r>
              <a:rPr lang="en-US" altLang="ko-KR" dirty="0" err="1"/>
              <a:t>kipo_utility</a:t>
            </a:r>
            <a:r>
              <a:rPr lang="en-US" altLang="ko-KR" dirty="0"/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kipo_design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dirty="0"/>
              <a:t>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kipo_mark</a:t>
            </a:r>
            <a:r>
              <a:rPr lang="en-US" altLang="ko-KR" dirty="0"/>
              <a:t> 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* </a:t>
            </a:r>
            <a:r>
              <a:rPr lang="ko-KR" altLang="en-US" dirty="0" err="1"/>
              <a:t>추가고려사항</a:t>
            </a:r>
            <a:endParaRPr lang="en-US" altLang="ko-KR" dirty="0"/>
          </a:p>
          <a:p>
            <a:pPr algn="just"/>
            <a:r>
              <a:rPr lang="ko-KR" altLang="en-US" dirty="0"/>
              <a:t>기간만 </a:t>
            </a:r>
            <a:r>
              <a:rPr lang="ko-KR" altLang="en-US" dirty="0" err="1"/>
              <a:t>들어오는경우</a:t>
            </a:r>
            <a:r>
              <a:rPr lang="en-US" altLang="ko-KR" dirty="0"/>
              <a:t>, </a:t>
            </a:r>
            <a:r>
              <a:rPr lang="ko-KR" altLang="en-US" dirty="0"/>
              <a:t>데이터반환순서</a:t>
            </a:r>
            <a:r>
              <a:rPr lang="en-US" altLang="ko-KR" dirty="0"/>
              <a:t>, </a:t>
            </a:r>
            <a:r>
              <a:rPr lang="ko-KR" altLang="en-US" dirty="0"/>
              <a:t>검색속도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BA4-5B90-483E-9C5F-297135AB93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044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BA4-5B90-483E-9C5F-297135AB93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BA4-5B90-483E-9C5F-297135AB93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3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BA4-5B90-483E-9C5F-297135AB93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8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0F0B8E-9E12-4A98-838E-C27E2B0D77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99"/>
            <a:ext cx="12192000" cy="68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8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B4C007-9261-4570-AD3F-75DB104A3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6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F033C1-DBC3-4559-A0CD-0A3BC7596948}"/>
              </a:ext>
            </a:extLst>
          </p:cNvPr>
          <p:cNvSpPr/>
          <p:nvPr userDrawn="1"/>
        </p:nvSpPr>
        <p:spPr>
          <a:xfrm>
            <a:off x="0" y="0"/>
            <a:ext cx="12192000" cy="2152650"/>
          </a:xfrm>
          <a:prstGeom prst="rect">
            <a:avLst/>
          </a:prstGeom>
          <a:gradFill>
            <a:gsLst>
              <a:gs pos="0">
                <a:schemeClr val="accent5">
                  <a:alpha val="50000"/>
                  <a:lumMod val="50000"/>
                  <a:lumOff val="50000"/>
                </a:schemeClr>
              </a:gs>
              <a:gs pos="38000">
                <a:schemeClr val="accent3">
                  <a:alpha val="50000"/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52A9218E-06C9-4502-8E71-9C364A4BA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17" y="722379"/>
            <a:ext cx="11871364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3C854C9-1465-430A-BD9E-EA1F961C8A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6" y="6550159"/>
            <a:ext cx="994668" cy="222116"/>
          </a:xfrm>
          <a:prstGeom prst="rect">
            <a:avLst/>
          </a:prstGeom>
        </p:spPr>
      </p:pic>
      <p:sp>
        <p:nvSpPr>
          <p:cNvPr id="16" name="Rectangle 105">
            <a:extLst>
              <a:ext uri="{FF2B5EF4-FFF2-40B4-BE49-F238E27FC236}">
                <a16:creationId xmlns:a16="http://schemas.microsoft.com/office/drawing/2014/main" id="{22799171-EB2F-4E4F-8272-F2183ABFC4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361294" y="6542021"/>
            <a:ext cx="80536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latinLnBrk="0">
              <a:defRPr/>
            </a:pPr>
            <a:fld id="{FB899561-B684-424E-8C3F-77909707377A}" type="slidenum">
              <a:rPr kumimoji="0" lang="en-US" altLang="ko-KR" sz="1000" b="1" i="0" smtClean="0">
                <a:solidFill>
                  <a:sysClr val="windowText" lastClr="000000"/>
                </a:solidFill>
                <a:latin typeface="맑은고딕" panose="020B0503020000020004" pitchFamily="50" charset="-127"/>
                <a:ea typeface="맑은고딕" panose="020B0503020000020004" pitchFamily="50" charset="-127"/>
              </a:rPr>
              <a:pPr algn="ctr" latinLnBrk="0">
                <a:defRPr/>
              </a:pPr>
              <a:t>‹#›</a:t>
            </a:fld>
            <a:r>
              <a:rPr kumimoji="0" lang="en-US" altLang="ko-KR" sz="1000" i="0" dirty="0">
                <a:solidFill>
                  <a:sysClr val="windowText" lastClr="000000"/>
                </a:solidFill>
                <a:latin typeface="맑은고딕" panose="020B0503020000020004" pitchFamily="50" charset="-127"/>
                <a:ea typeface="맑은고딕" panose="020B0503020000020004" pitchFamily="50" charset="-127"/>
              </a:rPr>
              <a:t>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F76658-963B-4BFC-B84E-427FD4034A61}"/>
              </a:ext>
            </a:extLst>
          </p:cNvPr>
          <p:cNvCxnSpPr/>
          <p:nvPr userDrawn="1"/>
        </p:nvCxnSpPr>
        <p:spPr>
          <a:xfrm>
            <a:off x="-6861" y="449605"/>
            <a:ext cx="44869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6E3DC0D-E419-4AD3-9589-1935F3B13B62}"/>
              </a:ext>
            </a:extLst>
          </p:cNvPr>
          <p:cNvSpPr/>
          <p:nvPr userDrawn="1"/>
        </p:nvSpPr>
        <p:spPr>
          <a:xfrm>
            <a:off x="419891" y="368644"/>
            <a:ext cx="161925" cy="16192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6ACB68-C1E4-4098-A7FC-B46400431F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225" y="132746"/>
            <a:ext cx="2103317" cy="5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5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39854D5F-0B63-4012-A3A1-36FDC677B771}"/>
              </a:ext>
            </a:extLst>
          </p:cNvPr>
          <p:cNvSpPr/>
          <p:nvPr userDrawn="1"/>
        </p:nvSpPr>
        <p:spPr>
          <a:xfrm>
            <a:off x="221758" y="830240"/>
            <a:ext cx="11046318" cy="746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745" tIns="40372" rIns="80745" bIns="40372" anchor="ctr"/>
          <a:lstStyle/>
          <a:p>
            <a:pPr algn="ctr" latinLnBrk="0">
              <a:defRPr/>
            </a:pPr>
            <a:endParaRPr lang="ko-KR" altLang="en-US" sz="1899">
              <a:solidFill>
                <a:srgbClr val="FFFFFF"/>
              </a:solidFill>
              <a:ea typeface="가는각진제목체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016437-EF55-4604-AA83-7DD8562B53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3" r="19041"/>
          <a:stretch/>
        </p:blipFill>
        <p:spPr>
          <a:xfrm>
            <a:off x="0" y="0"/>
            <a:ext cx="5015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1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2AB3F-9A2D-4878-A783-FDDB0B2F0006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08D81-CB35-4DCA-A831-7D920F6C2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96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0" r:id="rId2"/>
    <p:sldLayoutId id="2147483687" r:id="rId3"/>
    <p:sldLayoutId id="2147483686" r:id="rId4"/>
    <p:sldLayoutId id="2147483689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k2base.re.kr/news/trendAnal/list.do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k2base.re.kr/news/trendAnal/list.d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nd.or.kr/user/rndd/v2/rnddstat.do?COMPANY_TYPE=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hyperlink" Target="http://demo.riamore.net/HTML5demo/chart/index.html" TargetMode="External"/><Relationship Id="rId5" Type="http://schemas.openxmlformats.org/officeDocument/2006/relationships/image" Target="../media/image25.sv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EC772A-2ECF-487B-B071-9B6019795FBC}"/>
              </a:ext>
            </a:extLst>
          </p:cNvPr>
          <p:cNvSpPr/>
          <p:nvPr/>
        </p:nvSpPr>
        <p:spPr>
          <a:xfrm>
            <a:off x="4307700" y="3023025"/>
            <a:ext cx="71699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4000" b="1" spc="-15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FN-CSP </a:t>
            </a:r>
            <a:r>
              <a:rPr lang="ko-KR" altLang="en-US" sz="4000" b="1" spc="-15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통합플랫폼</a:t>
            </a:r>
            <a:endParaRPr lang="en-US" altLang="ko-KR" sz="4000" b="1" spc="-150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en-US" altLang="ko-KR" sz="4000" b="1" spc="-15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KMS</a:t>
            </a:r>
            <a:r>
              <a:rPr lang="ko-KR" altLang="en-US" sz="4000" b="1" spc="-15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기획안  </a:t>
            </a:r>
            <a:r>
              <a:rPr lang="en-US" altLang="ko-KR" sz="4000" b="1" spc="-15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 1.0</a:t>
            </a:r>
            <a:endParaRPr lang="ko-KR" altLang="en-US" sz="4400" b="1" spc="-150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ACAE2C7F-AE58-42B4-888F-74856BC2B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7786" y="2741483"/>
            <a:ext cx="59105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ko-KR" altLang="en-US" sz="1200" b="1" dirty="0">
                <a:solidFill>
                  <a:schemeClr val="accent1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기술기반 기업의 지속성장 지원을 위한 정형</a:t>
            </a:r>
            <a:r>
              <a:rPr lang="en-US" altLang="ko-KR" sz="1200" b="1" dirty="0">
                <a:solidFill>
                  <a:schemeClr val="accent1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>
                <a:solidFill>
                  <a:schemeClr val="accent1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비정형 데이터 연계 기반 컨설팅 서비스 개발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74A36C64-29DF-4DD6-9987-4B5850142B77}"/>
              </a:ext>
            </a:extLst>
          </p:cNvPr>
          <p:cNvSpPr txBox="1">
            <a:spLocks/>
          </p:cNvSpPr>
          <p:nvPr/>
        </p:nvSpPr>
        <p:spPr>
          <a:xfrm>
            <a:off x="7966673" y="5210098"/>
            <a:ext cx="3502933" cy="822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  <a:defRPr/>
            </a:pPr>
            <a:r>
              <a:rPr lang="ko-KR" altLang="en-US" sz="1600" b="1" spc="-30" dirty="0">
                <a:solidFill>
                  <a:schemeClr val="accent1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㈜세윤씨앤에스</a:t>
            </a:r>
            <a:endParaRPr lang="en-US" altLang="ko-KR" sz="1600" b="1" spc="-30" dirty="0">
              <a:solidFill>
                <a:schemeClr val="accent1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buFont typeface="Arial" pitchFamily="34" charset="0"/>
              <a:buNone/>
              <a:defRPr/>
            </a:pPr>
            <a:r>
              <a:rPr lang="en-US" altLang="ko-KR" sz="1400" b="1" spc="-30" dirty="0">
                <a:solidFill>
                  <a:schemeClr val="accent1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2022.06</a:t>
            </a:r>
            <a:endParaRPr lang="ko-KR" altLang="en-US" sz="1400" b="1" spc="-30" dirty="0">
              <a:solidFill>
                <a:schemeClr val="accent1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14" descr="34-21">
            <a:extLst>
              <a:ext uri="{FF2B5EF4-FFF2-40B4-BE49-F238E27FC236}">
                <a16:creationId xmlns:a16="http://schemas.microsoft.com/office/drawing/2014/main" id="{33E3764F-9553-4A3D-AB2A-589A6A53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11137" r="81490" b="47905"/>
          <a:stretch>
            <a:fillRect/>
          </a:stretch>
        </p:blipFill>
        <p:spPr bwMode="auto">
          <a:xfrm>
            <a:off x="452438" y="805040"/>
            <a:ext cx="1223962" cy="280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 descr="34-21">
            <a:extLst>
              <a:ext uri="{FF2B5EF4-FFF2-40B4-BE49-F238E27FC236}">
                <a16:creationId xmlns:a16="http://schemas.microsoft.com/office/drawing/2014/main" id="{2DEF29A3-E7D5-49DC-8571-A5B7FF663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4" t="6923" r="51572" b="74161"/>
          <a:stretch>
            <a:fillRect/>
          </a:stretch>
        </p:blipFill>
        <p:spPr bwMode="auto">
          <a:xfrm>
            <a:off x="2487613" y="352425"/>
            <a:ext cx="2159000" cy="12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A46515-79DC-4564-954A-A890239B6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242" y="6183288"/>
            <a:ext cx="1312847" cy="286806"/>
          </a:xfrm>
          <a:prstGeom prst="rect">
            <a:avLst/>
          </a:prstGeom>
        </p:spPr>
      </p:pic>
      <p:pic>
        <p:nvPicPr>
          <p:cNvPr id="11" name="Picture 29" descr="34-21">
            <a:extLst>
              <a:ext uri="{FF2B5EF4-FFF2-40B4-BE49-F238E27FC236}">
                <a16:creationId xmlns:a16="http://schemas.microsoft.com/office/drawing/2014/main" id="{5874D1D6-512C-477C-810D-FB2BDB17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6" t="10072" r="28722" b="79416"/>
          <a:stretch>
            <a:fillRect/>
          </a:stretch>
        </p:blipFill>
        <p:spPr bwMode="auto">
          <a:xfrm>
            <a:off x="5853113" y="640556"/>
            <a:ext cx="720725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0" descr="34-21">
            <a:extLst>
              <a:ext uri="{FF2B5EF4-FFF2-40B4-BE49-F238E27FC236}">
                <a16:creationId xmlns:a16="http://schemas.microsoft.com/office/drawing/2014/main" id="{642CD44F-CC51-476A-A57C-47900AABF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22690" r="40546" b="63673"/>
          <a:stretch>
            <a:fillRect/>
          </a:stretch>
        </p:blipFill>
        <p:spPr bwMode="auto">
          <a:xfrm>
            <a:off x="4594226" y="1591895"/>
            <a:ext cx="863600" cy="93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34-21">
            <a:extLst>
              <a:ext uri="{FF2B5EF4-FFF2-40B4-BE49-F238E27FC236}">
                <a16:creationId xmlns:a16="http://schemas.microsoft.com/office/drawing/2014/main" id="{3234323D-6F35-4531-85E9-A292DAC7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3" t="24774" r="56294" b="42648"/>
          <a:stretch>
            <a:fillRect/>
          </a:stretch>
        </p:blipFill>
        <p:spPr bwMode="auto">
          <a:xfrm>
            <a:off x="1911756" y="1849069"/>
            <a:ext cx="2160588" cy="22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B9B0CB-C385-4381-8141-8665F65CB82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209802" y="4600575"/>
            <a:ext cx="709921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8" descr="34-21">
            <a:extLst>
              <a:ext uri="{FF2B5EF4-FFF2-40B4-BE49-F238E27FC236}">
                <a16:creationId xmlns:a16="http://schemas.microsoft.com/office/drawing/2014/main" id="{F0CC9D03-954D-4421-8C20-DDACE6BA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1" r="38184" b="88864"/>
          <a:stretch>
            <a:fillRect/>
          </a:stretch>
        </p:blipFill>
        <p:spPr bwMode="auto">
          <a:xfrm>
            <a:off x="4932363" y="1588"/>
            <a:ext cx="719137" cy="7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652BB2-7B0C-4984-ADD5-3A291A00B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18" y="4297731"/>
            <a:ext cx="2160588" cy="60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1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757552C-D747-EE85-DC46-C6AE9C4D1A5F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847845"/>
            <a:chExt cx="12192000" cy="62617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9419F8-4EFD-5A1B-6E10-A2A811AFB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25" r="8451"/>
            <a:stretch/>
          </p:blipFill>
          <p:spPr>
            <a:xfrm>
              <a:off x="0" y="847845"/>
              <a:ext cx="12192000" cy="626174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4C9B7F7-E8BF-DC64-CEED-4FC3BE4894C0}"/>
                </a:ext>
              </a:extLst>
            </p:cNvPr>
            <p:cNvSpPr/>
            <p:nvPr/>
          </p:nvSpPr>
          <p:spPr>
            <a:xfrm>
              <a:off x="0" y="1987827"/>
              <a:ext cx="12192000" cy="5121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DC6755-757E-552C-FC8F-56C35BB4CB9C}"/>
              </a:ext>
            </a:extLst>
          </p:cNvPr>
          <p:cNvSpPr txBox="1"/>
          <p:nvPr/>
        </p:nvSpPr>
        <p:spPr>
          <a:xfrm>
            <a:off x="5913121" y="248957"/>
            <a:ext cx="194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지식관리서비스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017E7F-7C58-8971-B479-878D808792B6}"/>
              </a:ext>
            </a:extLst>
          </p:cNvPr>
          <p:cNvSpPr/>
          <p:nvPr/>
        </p:nvSpPr>
        <p:spPr>
          <a:xfrm>
            <a:off x="2440560" y="759525"/>
            <a:ext cx="6827520" cy="10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컨설팅보고서 분석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컨설팅보고서 데이터를 기반으로 기업 종합 분석   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CA1C9C-756D-B66A-8746-3BC32CAD87B3}"/>
              </a:ext>
            </a:extLst>
          </p:cNvPr>
          <p:cNvSpPr/>
          <p:nvPr/>
        </p:nvSpPr>
        <p:spPr>
          <a:xfrm>
            <a:off x="2" y="675676"/>
            <a:ext cx="2214302" cy="618232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F80A49-2CDB-FE8D-2BF3-38754FE8CCBC}"/>
              </a:ext>
            </a:extLst>
          </p:cNvPr>
          <p:cNvSpPr/>
          <p:nvPr/>
        </p:nvSpPr>
        <p:spPr>
          <a:xfrm>
            <a:off x="0" y="675676"/>
            <a:ext cx="2214302" cy="86360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지식관리서비스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BAC713-5606-04DA-7A5E-F4C2B1D03EF2}"/>
              </a:ext>
            </a:extLst>
          </p:cNvPr>
          <p:cNvSpPr/>
          <p:nvPr/>
        </p:nvSpPr>
        <p:spPr>
          <a:xfrm>
            <a:off x="0" y="1963247"/>
            <a:ext cx="2214302" cy="42548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기업 키워드 분석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69D3935-F284-03A5-30BC-6B4A5289D793}"/>
              </a:ext>
            </a:extLst>
          </p:cNvPr>
          <p:cNvSpPr/>
          <p:nvPr/>
        </p:nvSpPr>
        <p:spPr>
          <a:xfrm>
            <a:off x="0" y="1539283"/>
            <a:ext cx="2214302" cy="424723"/>
          </a:xfrm>
          <a:prstGeom prst="rect">
            <a:avLst/>
          </a:prstGeom>
          <a:solidFill>
            <a:schemeClr val="tx2">
              <a:lumMod val="10000"/>
              <a:lumOff val="90000"/>
              <a:alpha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종합검색서비스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4" name="그래픽 63" descr="폴더 단색으로 채워진">
            <a:extLst>
              <a:ext uri="{FF2B5EF4-FFF2-40B4-BE49-F238E27FC236}">
                <a16:creationId xmlns:a16="http://schemas.microsoft.com/office/drawing/2014/main" id="{D7446706-E8BD-E15A-CCB0-93833D192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73" y="1648424"/>
            <a:ext cx="264318" cy="264318"/>
          </a:xfrm>
          <a:prstGeom prst="rect">
            <a:avLst/>
          </a:prstGeom>
        </p:spPr>
      </p:pic>
      <p:pic>
        <p:nvPicPr>
          <p:cNvPr id="65" name="그래픽 64" descr="폴더 단색으로 채워진">
            <a:extLst>
              <a:ext uri="{FF2B5EF4-FFF2-40B4-BE49-F238E27FC236}">
                <a16:creationId xmlns:a16="http://schemas.microsoft.com/office/drawing/2014/main" id="{E9199E3A-F8F9-F31F-665A-4848DCA83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73" y="2061571"/>
            <a:ext cx="264318" cy="264318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17DF982-877C-E1F4-C090-AFCDC2111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47339"/>
              </p:ext>
            </p:extLst>
          </p:nvPr>
        </p:nvGraphicFramePr>
        <p:xfrm>
          <a:off x="2527869" y="1868427"/>
          <a:ext cx="9000900" cy="58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82">
                  <a:extLst>
                    <a:ext uri="{9D8B030D-6E8A-4147-A177-3AD203B41FA5}">
                      <a16:colId xmlns:a16="http://schemas.microsoft.com/office/drawing/2014/main" val="2480721981"/>
                    </a:ext>
                  </a:extLst>
                </a:gridCol>
                <a:gridCol w="6962140">
                  <a:extLst>
                    <a:ext uri="{9D8B030D-6E8A-4147-A177-3AD203B41FA5}">
                      <a16:colId xmlns:a16="http://schemas.microsoft.com/office/drawing/2014/main" val="2434781421"/>
                    </a:ext>
                  </a:extLst>
                </a:gridCol>
                <a:gridCol w="830578">
                  <a:extLst>
                    <a:ext uri="{9D8B030D-6E8A-4147-A177-3AD203B41FA5}">
                      <a16:colId xmlns:a16="http://schemas.microsoft.com/office/drawing/2014/main" val="487091900"/>
                    </a:ext>
                  </a:extLst>
                </a:gridCol>
              </a:tblGrid>
              <a:tr h="292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기업명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 분석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46722"/>
                  </a:ext>
                </a:extLst>
              </a:tr>
              <a:tr h="292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</a:rPr>
                        <a:t>기간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                             ~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0669689"/>
                  </a:ext>
                </a:extLst>
              </a:tr>
            </a:tbl>
          </a:graphicData>
        </a:graphic>
      </p:graphicFrame>
      <p:sp>
        <p:nvSpPr>
          <p:cNvPr id="27" name="모서리가 둥근 직사각형 45">
            <a:extLst>
              <a:ext uri="{FF2B5EF4-FFF2-40B4-BE49-F238E27FC236}">
                <a16:creationId xmlns:a16="http://schemas.microsoft.com/office/drawing/2014/main" id="{0577FE35-AA5F-2BEB-ABCF-D40E226EF0E3}"/>
              </a:ext>
            </a:extLst>
          </p:cNvPr>
          <p:cNvSpPr/>
          <p:nvPr/>
        </p:nvSpPr>
        <p:spPr bwMode="auto">
          <a:xfrm>
            <a:off x="3803828" y="1925046"/>
            <a:ext cx="3112058" cy="182143"/>
          </a:xfrm>
          <a:prstGeom prst="roundRect">
            <a:avLst>
              <a:gd name="adj" fmla="val 794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케이비에이치팜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주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45">
            <a:extLst>
              <a:ext uri="{FF2B5EF4-FFF2-40B4-BE49-F238E27FC236}">
                <a16:creationId xmlns:a16="http://schemas.microsoft.com/office/drawing/2014/main" id="{205E941A-D3DB-5F9E-C7CC-1D2E441B19C3}"/>
              </a:ext>
            </a:extLst>
          </p:cNvPr>
          <p:cNvSpPr/>
          <p:nvPr/>
        </p:nvSpPr>
        <p:spPr bwMode="auto">
          <a:xfrm>
            <a:off x="3803829" y="2219992"/>
            <a:ext cx="878127" cy="182143"/>
          </a:xfrm>
          <a:prstGeom prst="roundRect">
            <a:avLst>
              <a:gd name="adj" fmla="val 794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2022-05-28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모서리가 둥근 직사각형 45">
            <a:extLst>
              <a:ext uri="{FF2B5EF4-FFF2-40B4-BE49-F238E27FC236}">
                <a16:creationId xmlns:a16="http://schemas.microsoft.com/office/drawing/2014/main" id="{E76BFA32-0C09-8DE2-B088-EC4365793086}"/>
              </a:ext>
            </a:extLst>
          </p:cNvPr>
          <p:cNvSpPr/>
          <p:nvPr/>
        </p:nvSpPr>
        <p:spPr bwMode="auto">
          <a:xfrm>
            <a:off x="5287189" y="2219991"/>
            <a:ext cx="878127" cy="182143"/>
          </a:xfrm>
          <a:prstGeom prst="roundRect">
            <a:avLst>
              <a:gd name="adj" fmla="val 794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2022-05-28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0" name="그래픽 29" descr="일일 일정표 단색으로 채워진">
            <a:extLst>
              <a:ext uri="{FF2B5EF4-FFF2-40B4-BE49-F238E27FC236}">
                <a16:creationId xmlns:a16="http://schemas.microsoft.com/office/drawing/2014/main" id="{59C2DAE8-80DC-1A50-8CD9-2C0FF5A93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5521" y="2188781"/>
            <a:ext cx="229325" cy="229325"/>
          </a:xfrm>
          <a:prstGeom prst="rect">
            <a:avLst/>
          </a:prstGeom>
        </p:spPr>
      </p:pic>
      <p:pic>
        <p:nvPicPr>
          <p:cNvPr id="31" name="그래픽 30" descr="일일 일정표 단색으로 채워진">
            <a:extLst>
              <a:ext uri="{FF2B5EF4-FFF2-40B4-BE49-F238E27FC236}">
                <a16:creationId xmlns:a16="http://schemas.microsoft.com/office/drawing/2014/main" id="{0D5EC656-ACB0-3AAC-3BBD-8B8C4110A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0770" y="2193603"/>
            <a:ext cx="229325" cy="229325"/>
          </a:xfrm>
          <a:prstGeom prst="rect">
            <a:avLst/>
          </a:prstGeom>
        </p:spPr>
      </p:pic>
      <p:pic>
        <p:nvPicPr>
          <p:cNvPr id="32" name="그래픽 31" descr="돋보기 단색으로 채워진">
            <a:extLst>
              <a:ext uri="{FF2B5EF4-FFF2-40B4-BE49-F238E27FC236}">
                <a16:creationId xmlns:a16="http://schemas.microsoft.com/office/drawing/2014/main" id="{86B8E5D8-E63F-F82E-B079-F1ED9AE38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639" y="1901454"/>
            <a:ext cx="229325" cy="229325"/>
          </a:xfrm>
          <a:prstGeom prst="rect">
            <a:avLst/>
          </a:prstGeom>
        </p:spPr>
      </p:pic>
      <p:pic>
        <p:nvPicPr>
          <p:cNvPr id="45" name="그래픽 44" descr="돋보기 단색으로 채워진">
            <a:extLst>
              <a:ext uri="{FF2B5EF4-FFF2-40B4-BE49-F238E27FC236}">
                <a16:creationId xmlns:a16="http://schemas.microsoft.com/office/drawing/2014/main" id="{A2860724-4115-1A9B-F1C6-191429872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1284" y="1916937"/>
            <a:ext cx="182143" cy="18214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0BA006-EF51-4CD2-9B28-AB2269168187}"/>
              </a:ext>
            </a:extLst>
          </p:cNvPr>
          <p:cNvSpPr/>
          <p:nvPr/>
        </p:nvSpPr>
        <p:spPr>
          <a:xfrm>
            <a:off x="1" y="2387970"/>
            <a:ext cx="2214302" cy="463987"/>
          </a:xfrm>
          <a:prstGeom prst="rect">
            <a:avLst/>
          </a:prstGeom>
          <a:solidFill>
            <a:srgbClr val="C9DAF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컨설팅보고서 분석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8" name="그래픽 37" descr="폴더 단색으로 채워진">
            <a:extLst>
              <a:ext uri="{FF2B5EF4-FFF2-40B4-BE49-F238E27FC236}">
                <a16:creationId xmlns:a16="http://schemas.microsoft.com/office/drawing/2014/main" id="{D41010B7-7435-520E-FD97-1AA37CD4B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74" y="2484159"/>
            <a:ext cx="264318" cy="264318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1B081C4-08EE-7DA9-01F6-C198C9D1A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534770"/>
              </p:ext>
            </p:extLst>
          </p:nvPr>
        </p:nvGraphicFramePr>
        <p:xfrm>
          <a:off x="2527869" y="2671155"/>
          <a:ext cx="9000900" cy="3937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0300">
                  <a:extLst>
                    <a:ext uri="{9D8B030D-6E8A-4147-A177-3AD203B41FA5}">
                      <a16:colId xmlns:a16="http://schemas.microsoft.com/office/drawing/2014/main" val="3299497240"/>
                    </a:ext>
                  </a:extLst>
                </a:gridCol>
                <a:gridCol w="3000300">
                  <a:extLst>
                    <a:ext uri="{9D8B030D-6E8A-4147-A177-3AD203B41FA5}">
                      <a16:colId xmlns:a16="http://schemas.microsoft.com/office/drawing/2014/main" val="1041720308"/>
                    </a:ext>
                  </a:extLst>
                </a:gridCol>
                <a:gridCol w="3000300">
                  <a:extLst>
                    <a:ext uri="{9D8B030D-6E8A-4147-A177-3AD203B41FA5}">
                      <a16:colId xmlns:a16="http://schemas.microsoft.com/office/drawing/2014/main" val="1484408582"/>
                    </a:ext>
                  </a:extLst>
                </a:gridCol>
              </a:tblGrid>
              <a:tr h="1968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기업진단컨설팅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IP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전략수립 컨설팅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경영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재무 전략수립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82217"/>
                  </a:ext>
                </a:extLst>
              </a:tr>
              <a:tr h="1968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기술경쟁력분석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기술가치평가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사업화 전략수립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01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08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FED28A-E450-455C-A9AC-E6CD7A7AE28E}"/>
              </a:ext>
            </a:extLst>
          </p:cNvPr>
          <p:cNvSpPr/>
          <p:nvPr/>
        </p:nvSpPr>
        <p:spPr>
          <a:xfrm>
            <a:off x="0" y="6584338"/>
            <a:ext cx="12191999" cy="2736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594E3AE-5CD9-4A77-8ED2-69895807E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89" y="702"/>
            <a:ext cx="12194989" cy="526861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533902-9728-40DF-AC9F-55468E9E9EF9}"/>
              </a:ext>
            </a:extLst>
          </p:cNvPr>
          <p:cNvSpPr/>
          <p:nvPr/>
        </p:nvSpPr>
        <p:spPr>
          <a:xfrm>
            <a:off x="5269552" y="3481414"/>
            <a:ext cx="5668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BF8712-9334-40B6-87C0-214C30D0552D}"/>
              </a:ext>
            </a:extLst>
          </p:cNvPr>
          <p:cNvSpPr/>
          <p:nvPr/>
        </p:nvSpPr>
        <p:spPr>
          <a:xfrm>
            <a:off x="7852812" y="5504018"/>
            <a:ext cx="4158213" cy="846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고딕" pitchFamily="50" charset="-127"/>
              </a:rPr>
              <a:t>Consulting &amp; Solution &amp; ITO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맑은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chemeClr val="accent2"/>
                </a:solidFill>
                <a:latin typeface="맑은고딕" pitchFamily="50" charset="-127"/>
                <a:ea typeface="맑은고딕" pitchFamily="50" charset="-127"/>
              </a:rPr>
              <a:t>Tel.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고딕" pitchFamily="50" charset="-127"/>
                <a:ea typeface="맑은고딕" pitchFamily="50" charset="-127"/>
              </a:rPr>
              <a:t>  070-7525-8500 / </a:t>
            </a:r>
            <a:r>
              <a:rPr lang="en-US" altLang="ko-KR" sz="1200" b="1" dirty="0">
                <a:solidFill>
                  <a:schemeClr val="accent2"/>
                </a:solidFill>
                <a:latin typeface="맑은고딕" pitchFamily="50" charset="-127"/>
                <a:ea typeface="맑은고딕" pitchFamily="50" charset="-127"/>
              </a:rPr>
              <a:t>Fax.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맑은고딕" pitchFamily="50" charset="-127"/>
                <a:ea typeface="맑은고딕" pitchFamily="50" charset="-127"/>
              </a:rPr>
              <a:t> 070-7525-8509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chemeClr val="bg1">
                    <a:lumMod val="65000"/>
                  </a:schemeClr>
                </a:solidFill>
                <a:latin typeface="맑은고딕" pitchFamily="50" charset="-127"/>
                <a:ea typeface="맑은고딕" pitchFamily="50" charset="-127"/>
              </a:rPr>
              <a:t>http://www.sycns.co.kr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  <a:latin typeface="굴림" charset="-127"/>
              <a:ea typeface="굴림" charset="-127"/>
            </a:endParaRPr>
          </a:p>
        </p:txBody>
      </p:sp>
      <p:pic>
        <p:nvPicPr>
          <p:cNvPr id="9" name="그림 10" descr="CI-blue.png">
            <a:extLst>
              <a:ext uri="{FF2B5EF4-FFF2-40B4-BE49-F238E27FC236}">
                <a16:creationId xmlns:a16="http://schemas.microsoft.com/office/drawing/2014/main" id="{FDE9DC78-7B9B-4C19-96CD-BFE82E422B4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04" y="5713540"/>
            <a:ext cx="1702955" cy="36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00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2">
            <a:extLst>
              <a:ext uri="{FF2B5EF4-FFF2-40B4-BE49-F238E27FC236}">
                <a16:creationId xmlns:a16="http://schemas.microsoft.com/office/drawing/2014/main" id="{87BC93E7-BE7A-CB5D-E106-CC2A7D59CCD6}"/>
              </a:ext>
            </a:extLst>
          </p:cNvPr>
          <p:cNvSpPr/>
          <p:nvPr/>
        </p:nvSpPr>
        <p:spPr>
          <a:xfrm>
            <a:off x="346364" y="1468582"/>
            <a:ext cx="11499272" cy="4419600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 lIns="72000" tIns="0" rIns="0" bIns="0" rtlCol="0" anchor="ctr">
            <a:noAutofit/>
          </a:bodyPr>
          <a:lstStyle/>
          <a:p>
            <a:pPr algn="l"/>
            <a:endParaRPr kumimoji="1" lang="ko-Kore-KR" altLang="en-US" sz="1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5D55C6-D63D-FDB8-265C-1660CF48CE1A}"/>
              </a:ext>
            </a:extLst>
          </p:cNvPr>
          <p:cNvGrpSpPr/>
          <p:nvPr/>
        </p:nvGrpSpPr>
        <p:grpSpPr>
          <a:xfrm>
            <a:off x="1461503" y="2145495"/>
            <a:ext cx="4156977" cy="3065909"/>
            <a:chOff x="677163" y="3576483"/>
            <a:chExt cx="2096120" cy="2807940"/>
          </a:xfrm>
        </p:grpSpPr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0AD760BF-E9ED-CB34-E154-BA6CA9963B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283" y="4944423"/>
              <a:ext cx="1980000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defTabSz="334963"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01.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타 검색시스템 및 유사사이트 조사 분석</a:t>
              </a:r>
              <a:endParaRPr lang="en-US" altLang="ko-KR" sz="1200" dirty="0">
                <a:solidFill>
                  <a:schemeClr val="bg1"/>
                </a:solidFill>
                <a:latin typeface="+mn-ea"/>
              </a:endParaRPr>
            </a:p>
            <a:p>
              <a:pPr defTabSz="334963"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02. </a:t>
              </a:r>
              <a:r>
                <a:rPr lang="ko-KR" altLang="en-US" sz="1200" dirty="0" err="1">
                  <a:solidFill>
                    <a:schemeClr val="bg1"/>
                  </a:solidFill>
                  <a:latin typeface="+mn-ea"/>
                </a:rPr>
                <a:t>엘라스틱서치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 기반 제공가능 서비스 조사</a:t>
              </a:r>
              <a:endParaRPr lang="en-US" altLang="ko-KR" sz="1200" dirty="0">
                <a:solidFill>
                  <a:schemeClr val="bg1"/>
                </a:solidFill>
                <a:latin typeface="+mn-ea"/>
              </a:endParaRPr>
            </a:p>
            <a:p>
              <a:pPr defTabSz="334963">
                <a:lnSpc>
                  <a:spcPct val="150000"/>
                </a:lnSpc>
                <a:defRPr/>
              </a:pPr>
              <a:endParaRPr lang="en-US" altLang="ko-KR" sz="1200" dirty="0">
                <a:solidFill>
                  <a:schemeClr val="bg1"/>
                </a:solidFill>
                <a:latin typeface="+mn-ea"/>
                <a:sym typeface="Wingdings" pitchFamily="2" charset="2"/>
              </a:endParaRPr>
            </a:p>
          </p:txBody>
        </p:sp>
        <p:sp>
          <p:nvSpPr>
            <p:cNvPr id="6" name="Round Same Side Corner Rectangle 80">
              <a:extLst>
                <a:ext uri="{FF2B5EF4-FFF2-40B4-BE49-F238E27FC236}">
                  <a16:creationId xmlns:a16="http://schemas.microsoft.com/office/drawing/2014/main" id="{27B39BBD-5EB7-8DF3-A514-74166A6F3433}"/>
                </a:ext>
              </a:extLst>
            </p:cNvPr>
            <p:cNvSpPr/>
            <p:nvPr/>
          </p:nvSpPr>
          <p:spPr>
            <a:xfrm>
              <a:off x="793283" y="4705441"/>
              <a:ext cx="1980000" cy="10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180000" anchor="b"/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KMS/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</a:rPr>
                <a:t>검색 서비스 시장조사분석</a:t>
              </a:r>
            </a:p>
          </p:txBody>
        </p:sp>
        <p:sp>
          <p:nvSpPr>
            <p:cNvPr id="7" name="Round Same Side Corner Rectangle 80">
              <a:extLst>
                <a:ext uri="{FF2B5EF4-FFF2-40B4-BE49-F238E27FC236}">
                  <a16:creationId xmlns:a16="http://schemas.microsoft.com/office/drawing/2014/main" id="{B867B37F-6623-7BCC-E521-F2CFC1A5BF06}"/>
                </a:ext>
              </a:extLst>
            </p:cNvPr>
            <p:cNvSpPr/>
            <p:nvPr/>
          </p:nvSpPr>
          <p:spPr>
            <a:xfrm>
              <a:off x="677163" y="3576483"/>
              <a:ext cx="1980000" cy="875286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defTabSz="914400"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+mn-ea"/>
                </a:rPr>
                <a:t> Ⅰ  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A50A5E-ABDC-D07D-FFED-B64232F7A76B}"/>
              </a:ext>
            </a:extLst>
          </p:cNvPr>
          <p:cNvGrpSpPr/>
          <p:nvPr/>
        </p:nvGrpSpPr>
        <p:grpSpPr>
          <a:xfrm>
            <a:off x="6653569" y="2152072"/>
            <a:ext cx="4041834" cy="3012664"/>
            <a:chOff x="2891582" y="3617848"/>
            <a:chExt cx="2038060" cy="2759175"/>
          </a:xfrm>
        </p:grpSpPr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7311BF7E-B8DA-81D4-E16A-0D524844A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9642" y="4937023"/>
              <a:ext cx="1980000" cy="14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/>
            </a:sp3d>
          </p:spPr>
          <p:txBody>
            <a:bodyPr lIns="0" tIns="0" rIns="0" bIns="0">
              <a:sp3d>
                <a:bevelT w="0"/>
              </a:sp3d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01.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확보한 데이터 검토</a:t>
              </a:r>
              <a:endParaRPr lang="en-US" altLang="ko-KR" sz="1200" dirty="0">
                <a:solidFill>
                  <a:schemeClr val="bg1"/>
                </a:solidFill>
                <a:latin typeface="+mn-ea"/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02. KMS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기획</a:t>
              </a:r>
              <a:endParaRPr lang="en-US" altLang="ko-KR" sz="12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    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기본 검색 서비스</a:t>
              </a:r>
              <a:endParaRPr lang="en-US" altLang="ko-KR" sz="12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     FNCSP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 특화 서비스</a:t>
              </a:r>
              <a:endParaRPr lang="en-US" altLang="ko-KR" sz="12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03.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화면 설계</a:t>
              </a:r>
              <a:endParaRPr lang="en-US" altLang="ko-KR" sz="1200" dirty="0">
                <a:solidFill>
                  <a:schemeClr val="bg1"/>
                </a:solidFill>
                <a:latin typeface="+mn-ea"/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Round Same Side Corner Rectangle 80">
              <a:extLst>
                <a:ext uri="{FF2B5EF4-FFF2-40B4-BE49-F238E27FC236}">
                  <a16:creationId xmlns:a16="http://schemas.microsoft.com/office/drawing/2014/main" id="{84DD30E5-896E-2DAD-D2E4-D4DDA75AB89C}"/>
                </a:ext>
              </a:extLst>
            </p:cNvPr>
            <p:cNvSpPr/>
            <p:nvPr/>
          </p:nvSpPr>
          <p:spPr>
            <a:xfrm>
              <a:off x="2949642" y="4705441"/>
              <a:ext cx="1980000" cy="10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180000" anchor="b"/>
            <a:lstStyle/>
            <a:p>
              <a:pPr defTabSz="914400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FNCSP KMS 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</a:rPr>
                <a:t>기획</a:t>
              </a:r>
              <a:endParaRPr 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" name="Round Same Side Corner Rectangle 80">
              <a:extLst>
                <a:ext uri="{FF2B5EF4-FFF2-40B4-BE49-F238E27FC236}">
                  <a16:creationId xmlns:a16="http://schemas.microsoft.com/office/drawing/2014/main" id="{ABC5CEBC-75E2-158A-C5B8-E431C9183414}"/>
                </a:ext>
              </a:extLst>
            </p:cNvPr>
            <p:cNvSpPr/>
            <p:nvPr/>
          </p:nvSpPr>
          <p:spPr>
            <a:xfrm>
              <a:off x="2891582" y="3617848"/>
              <a:ext cx="1980000" cy="875286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defTabSz="914400"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+mn-ea"/>
                </a:rPr>
                <a:t> Ⅱ  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9D86530-262E-EEA0-C31E-49CFF62E03B2}"/>
              </a:ext>
            </a:extLst>
          </p:cNvPr>
          <p:cNvSpPr/>
          <p:nvPr/>
        </p:nvSpPr>
        <p:spPr>
          <a:xfrm>
            <a:off x="689693" y="113591"/>
            <a:ext cx="97975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9282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FD4DB-F324-AB3C-3000-B082BCE023BB}"/>
              </a:ext>
            </a:extLst>
          </p:cNvPr>
          <p:cNvSpPr/>
          <p:nvPr/>
        </p:nvSpPr>
        <p:spPr>
          <a:xfrm>
            <a:off x="689693" y="113591"/>
            <a:ext cx="62283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KMS/</a:t>
            </a:r>
            <a:r>
              <a:rPr lang="ko-KR" altLang="en-US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서비스 시장조사</a:t>
            </a:r>
          </a:p>
        </p:txBody>
      </p:sp>
      <p:pic>
        <p:nvPicPr>
          <p:cNvPr id="1026" name="Picture 2" descr="Crawl, Code, Search: Elastic Site Search and Elastic App Search | Elastic  Blog">
            <a:extLst>
              <a:ext uri="{FF2B5EF4-FFF2-40B4-BE49-F238E27FC236}">
                <a16:creationId xmlns:a16="http://schemas.microsoft.com/office/drawing/2014/main" id="{2BAA8A7D-2E9A-9889-65DB-C7E65A646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" t="14302" r="7919"/>
          <a:stretch/>
        </p:blipFill>
        <p:spPr bwMode="auto">
          <a:xfrm>
            <a:off x="334611" y="3011557"/>
            <a:ext cx="5509912" cy="384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F6DEE8-746C-E6F9-C232-02EDEB83C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" t="925"/>
          <a:stretch/>
        </p:blipFill>
        <p:spPr>
          <a:xfrm>
            <a:off x="5851136" y="921020"/>
            <a:ext cx="6006254" cy="4664771"/>
          </a:xfrm>
          <a:prstGeom prst="rect">
            <a:avLst/>
          </a:prstGeom>
        </p:spPr>
      </p:pic>
      <p:sp>
        <p:nvSpPr>
          <p:cNvPr id="6" name="모서리가 둥근 직사각형 32">
            <a:extLst>
              <a:ext uri="{FF2B5EF4-FFF2-40B4-BE49-F238E27FC236}">
                <a16:creationId xmlns:a16="http://schemas.microsoft.com/office/drawing/2014/main" id="{415162C1-D254-F85C-0D89-A3A3840FFDAF}"/>
              </a:ext>
            </a:extLst>
          </p:cNvPr>
          <p:cNvSpPr/>
          <p:nvPr/>
        </p:nvSpPr>
        <p:spPr>
          <a:xfrm>
            <a:off x="447261" y="921021"/>
            <a:ext cx="5237921" cy="2001084"/>
          </a:xfrm>
          <a:prstGeom prst="roundRect">
            <a:avLst>
              <a:gd name="adj" fmla="val 627"/>
            </a:avLst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 lIns="180000" tIns="0" rIns="180000" bIns="0" rtlCol="0" anchor="ctr">
            <a:noAutofit/>
          </a:bodyPr>
          <a:lstStyle/>
          <a:p>
            <a:pPr algn="l"/>
            <a:r>
              <a:rPr kumimoji="1" lang="ko-KR" altLang="en-US" sz="2400" b="1" dirty="0">
                <a:solidFill>
                  <a:schemeClr val="bg1"/>
                </a:solidFill>
                <a:latin typeface="+mn-ea"/>
              </a:rPr>
              <a:t>검색엔진 서비스</a:t>
            </a:r>
            <a:endParaRPr kumimoji="1" lang="en-US" altLang="ko-KR" sz="2400" b="1" dirty="0">
              <a:solidFill>
                <a:schemeClr val="bg1"/>
              </a:solidFill>
              <a:latin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bg1"/>
              </a:solidFill>
              <a:latin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기본적인 검색서비스로 텍스트 입력에 따른 높은 유사도의 데이터 반환</a:t>
            </a:r>
            <a:br>
              <a:rPr kumimoji="1" lang="en-US" altLang="ko-KR" b="1" dirty="0">
                <a:solidFill>
                  <a:schemeClr val="bg1"/>
                </a:solidFill>
                <a:latin typeface="+mn-ea"/>
              </a:rPr>
            </a:br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ex) 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구글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, 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네이버</a:t>
            </a:r>
            <a:endParaRPr kumimoji="1" lang="en-US" altLang="ko-KR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7151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7AFDE-02F5-5B42-BD9B-985643715977}"/>
              </a:ext>
            </a:extLst>
          </p:cNvPr>
          <p:cNvSpPr txBox="1"/>
          <p:nvPr/>
        </p:nvSpPr>
        <p:spPr>
          <a:xfrm>
            <a:off x="321967" y="803452"/>
            <a:ext cx="6100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2"/>
              </a:rPr>
              <a:t>https://www.k2base.re.kr/news/trendAnal/list.do</a:t>
            </a:r>
            <a:r>
              <a:rPr lang="ko-KR" altLang="en-US" sz="1400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7487B9-15BE-BD27-E3D5-A1AAFAB6A68D}"/>
              </a:ext>
            </a:extLst>
          </p:cNvPr>
          <p:cNvSpPr/>
          <p:nvPr/>
        </p:nvSpPr>
        <p:spPr>
          <a:xfrm>
            <a:off x="689693" y="113591"/>
            <a:ext cx="81679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KMS/</a:t>
            </a:r>
            <a:r>
              <a:rPr lang="ko-KR" altLang="en-US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서비스 시장조사분석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60EEDA-DEBB-1558-A846-20EFACE6E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58" y="1200926"/>
            <a:ext cx="3514439" cy="1499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5D2ADA-86E4-6B8C-CE06-A7AF33B7C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02" y="2961329"/>
            <a:ext cx="4211124" cy="38966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FCA925-EA65-51FC-761F-E7A298C95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559" y="1149267"/>
            <a:ext cx="3514440" cy="1602383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A3047E3-FFDF-BCD4-43F1-A7D8CAED8C3B}"/>
              </a:ext>
            </a:extLst>
          </p:cNvPr>
          <p:cNvSpPr/>
          <p:nvPr/>
        </p:nvSpPr>
        <p:spPr>
          <a:xfrm>
            <a:off x="3524001" y="2506724"/>
            <a:ext cx="775854" cy="454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32">
            <a:extLst>
              <a:ext uri="{FF2B5EF4-FFF2-40B4-BE49-F238E27FC236}">
                <a16:creationId xmlns:a16="http://schemas.microsoft.com/office/drawing/2014/main" id="{FCF5F733-10FE-235E-CD88-799F4E945774}"/>
              </a:ext>
            </a:extLst>
          </p:cNvPr>
          <p:cNvSpPr/>
          <p:nvPr/>
        </p:nvSpPr>
        <p:spPr>
          <a:xfrm>
            <a:off x="7735125" y="957340"/>
            <a:ext cx="4004293" cy="5498878"/>
          </a:xfrm>
          <a:prstGeom prst="roundRect">
            <a:avLst>
              <a:gd name="adj" fmla="val 627"/>
            </a:avLst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 lIns="180000" tIns="0" rIns="180000" bIns="0" rtlCol="0" anchor="ctr">
            <a:noAutofit/>
          </a:bodyPr>
          <a:lstStyle/>
          <a:p>
            <a:pPr algn="l"/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비정형데이터 관련 검색서비스</a:t>
            </a:r>
            <a:endParaRPr kumimoji="1"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l"/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l"/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l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트렌드 분석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이슈랭킹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TOP10: 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일정기간동안 자주 언급된 뉴스 데이터의 키워드 순위 분석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l"/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트렌드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TOP10: 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과학기술정책자료 기반 연도별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/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월별 트렌드 키워드 분석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21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7AFDE-02F5-5B42-BD9B-985643715977}"/>
              </a:ext>
            </a:extLst>
          </p:cNvPr>
          <p:cNvSpPr txBox="1"/>
          <p:nvPr/>
        </p:nvSpPr>
        <p:spPr>
          <a:xfrm>
            <a:off x="321967" y="803452"/>
            <a:ext cx="6100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2"/>
              </a:rPr>
              <a:t>https://www.k2base.re.kr/news/trendAnal/list.do</a:t>
            </a:r>
            <a:r>
              <a:rPr lang="ko-KR" altLang="en-US" sz="1400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7487B9-15BE-BD27-E3D5-A1AAFAB6A68D}"/>
              </a:ext>
            </a:extLst>
          </p:cNvPr>
          <p:cNvSpPr/>
          <p:nvPr/>
        </p:nvSpPr>
        <p:spPr>
          <a:xfrm>
            <a:off x="689693" y="113591"/>
            <a:ext cx="77246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KMS/</a:t>
            </a:r>
            <a:r>
              <a:rPr lang="ko-KR" altLang="en-US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서비스 시장조사분석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70040D-BC60-377C-C39B-BDCCD94752BD}"/>
              </a:ext>
            </a:extLst>
          </p:cNvPr>
          <p:cNvGrpSpPr/>
          <p:nvPr/>
        </p:nvGrpSpPr>
        <p:grpSpPr>
          <a:xfrm>
            <a:off x="6849954" y="899820"/>
            <a:ext cx="4275747" cy="5844589"/>
            <a:chOff x="6535917" y="238018"/>
            <a:chExt cx="4689404" cy="64100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15C31C6-E8FD-36BB-97D0-CDFA7E83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3237" y="238018"/>
              <a:ext cx="4612084" cy="241064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ABEF3F-C346-195B-3742-D6B097BDC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5917" y="3009296"/>
              <a:ext cx="4689403" cy="3638745"/>
            </a:xfrm>
            <a:prstGeom prst="rect">
              <a:avLst/>
            </a:prstGeom>
          </p:spPr>
        </p:pic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E32452ED-C9D0-E461-C14C-A743065687F4}"/>
                </a:ext>
              </a:extLst>
            </p:cNvPr>
            <p:cNvSpPr/>
            <p:nvPr/>
          </p:nvSpPr>
          <p:spPr>
            <a:xfrm>
              <a:off x="10106198" y="2734388"/>
              <a:ext cx="775854" cy="45460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모서리가 둥근 직사각형 32">
            <a:extLst>
              <a:ext uri="{FF2B5EF4-FFF2-40B4-BE49-F238E27FC236}">
                <a16:creationId xmlns:a16="http://schemas.microsoft.com/office/drawing/2014/main" id="{A0D15C85-E330-DA04-ADE3-4B1ADA847FD3}"/>
              </a:ext>
            </a:extLst>
          </p:cNvPr>
          <p:cNvSpPr/>
          <p:nvPr/>
        </p:nvSpPr>
        <p:spPr>
          <a:xfrm>
            <a:off x="392216" y="1245531"/>
            <a:ext cx="5703784" cy="5053669"/>
          </a:xfrm>
          <a:prstGeom prst="roundRect">
            <a:avLst>
              <a:gd name="adj" fmla="val 627"/>
            </a:avLst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 lIns="180000" tIns="0" rIns="180000" bIns="0" rtlCol="0" anchor="ctr">
            <a:noAutofit/>
          </a:bodyPr>
          <a:lstStyle/>
          <a:p>
            <a:pPr algn="l"/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특허데이터 관련 검색서비스</a:t>
            </a:r>
            <a:endParaRPr kumimoji="1" lang="en-US" altLang="ko-KR" b="1" dirty="0">
              <a:solidFill>
                <a:schemeClr val="bg1"/>
              </a:solidFill>
              <a:latin typeface="+mn-ea"/>
            </a:endParaRPr>
          </a:p>
          <a:p>
            <a:pPr algn="l"/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ko-KR" altLang="en-US" sz="1600" b="1" dirty="0" err="1">
                <a:solidFill>
                  <a:schemeClr val="bg1"/>
                </a:solidFill>
                <a:latin typeface="+mn-ea"/>
              </a:rPr>
              <a:t>국제특허분류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(IPC)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와 한국산업표준분류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(KSIC)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을 연계하여 산업별 출원 및 등록현황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, 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다수 출원인 현황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, 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국가연구개발사업성과와 관련된 종합정보를 제공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600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F3E851-BE45-E1B6-8E64-72B54F6FD928}"/>
              </a:ext>
            </a:extLst>
          </p:cNvPr>
          <p:cNvSpPr txBox="1"/>
          <p:nvPr/>
        </p:nvSpPr>
        <p:spPr>
          <a:xfrm>
            <a:off x="362529" y="945092"/>
            <a:ext cx="9187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https://www.rnd.or.kr/user/rndd/v2/rnddstat.do?COMPANY_TYPE=M</a:t>
            </a:r>
            <a:r>
              <a:rPr lang="ko-KR" altLang="en-US" dirty="0"/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4753B0-5543-396B-3D22-D529BECD01C8}"/>
              </a:ext>
            </a:extLst>
          </p:cNvPr>
          <p:cNvGrpSpPr/>
          <p:nvPr/>
        </p:nvGrpSpPr>
        <p:grpSpPr>
          <a:xfrm>
            <a:off x="452584" y="1473698"/>
            <a:ext cx="8192654" cy="4720258"/>
            <a:chOff x="-175490" y="785809"/>
            <a:chExt cx="12192000" cy="70245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018C3A5-72EE-CBC7-0971-D70617898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490" y="3818475"/>
              <a:ext cx="12192000" cy="39918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7235C27-C83D-30D7-3126-398AC9514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5490" y="785809"/>
              <a:ext cx="12192000" cy="308812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716BBE-92B7-44F4-E2C0-8616C0D4F9C7}"/>
              </a:ext>
            </a:extLst>
          </p:cNvPr>
          <p:cNvSpPr/>
          <p:nvPr/>
        </p:nvSpPr>
        <p:spPr>
          <a:xfrm>
            <a:off x="689693" y="113591"/>
            <a:ext cx="77615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KMS/</a:t>
            </a:r>
            <a:r>
              <a:rPr lang="ko-KR" altLang="en-US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서비스 시장조사분석</a:t>
            </a:r>
          </a:p>
        </p:txBody>
      </p:sp>
      <p:sp>
        <p:nvSpPr>
          <p:cNvPr id="10" name="모서리가 둥근 직사각형 32">
            <a:extLst>
              <a:ext uri="{FF2B5EF4-FFF2-40B4-BE49-F238E27FC236}">
                <a16:creationId xmlns:a16="http://schemas.microsoft.com/office/drawing/2014/main" id="{738FF295-2EA7-5CC2-3F5B-0ABF64F9EF0F}"/>
              </a:ext>
            </a:extLst>
          </p:cNvPr>
          <p:cNvSpPr/>
          <p:nvPr/>
        </p:nvSpPr>
        <p:spPr>
          <a:xfrm>
            <a:off x="8839199" y="957340"/>
            <a:ext cx="2990271" cy="5498878"/>
          </a:xfrm>
          <a:prstGeom prst="roundRect">
            <a:avLst>
              <a:gd name="adj" fmla="val 627"/>
            </a:avLst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 lIns="180000" tIns="0" rIns="180000" bIns="0" rtlCol="0" anchor="ctr">
            <a:noAutofit/>
          </a:bodyPr>
          <a:lstStyle/>
          <a:p>
            <a:pPr algn="l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R&amp;D 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연구개발 통계</a:t>
            </a:r>
            <a:endParaRPr kumimoji="1" lang="en-US" altLang="ko-KR" b="1" dirty="0">
              <a:solidFill>
                <a:schemeClr val="bg1"/>
              </a:solidFill>
              <a:latin typeface="+mn-ea"/>
            </a:endParaRPr>
          </a:p>
          <a:p>
            <a:pPr algn="l"/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기업유형별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대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/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중견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/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중소기업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) + 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업종별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산업 대분류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) 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연구개발비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, 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연구원 수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추이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l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R&amp;D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역량진단 통계</a:t>
            </a:r>
            <a:endParaRPr kumimoji="1" lang="en-US" altLang="ko-KR" b="1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과학기술분야와 서비스분야로 구분하여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,</a:t>
            </a:r>
            <a:br>
              <a:rPr kumimoji="1" lang="en-US" altLang="ko-KR" sz="1600" b="1" dirty="0">
                <a:solidFill>
                  <a:schemeClr val="bg1"/>
                </a:solidFill>
                <a:latin typeface="+mn-ea"/>
              </a:rPr>
            </a:b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기업역량점수 및 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4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가지 영역별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(R&amp;D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자원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, 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혁신활동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, 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혁신산출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, 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혁신성과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)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 역량점수 산출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574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CFD4DB-F324-AB3C-3000-B082BCE023BB}"/>
              </a:ext>
            </a:extLst>
          </p:cNvPr>
          <p:cNvSpPr/>
          <p:nvPr/>
        </p:nvSpPr>
        <p:spPr>
          <a:xfrm>
            <a:off x="689693" y="113591"/>
            <a:ext cx="62283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FNCSP KMS </a:t>
            </a:r>
            <a:r>
              <a:rPr lang="ko-KR" altLang="en-US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7FF610-B62A-CAAA-C448-B84579D1E2A1}"/>
              </a:ext>
            </a:extLst>
          </p:cNvPr>
          <p:cNvSpPr/>
          <p:nvPr/>
        </p:nvSpPr>
        <p:spPr>
          <a:xfrm>
            <a:off x="751555" y="1665608"/>
            <a:ext cx="4008581" cy="45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BC3679-8ECF-6E70-2CBB-97494BE1D1C3}"/>
              </a:ext>
            </a:extLst>
          </p:cNvPr>
          <p:cNvSpPr/>
          <p:nvPr/>
        </p:nvSpPr>
        <p:spPr>
          <a:xfrm>
            <a:off x="900190" y="2287102"/>
            <a:ext cx="1776416" cy="3625475"/>
          </a:xfrm>
          <a:prstGeom prst="rect">
            <a:avLst/>
          </a:prstGeom>
          <a:solidFill>
            <a:schemeClr val="accent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비정형데이터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963E34-B035-2EF5-BF11-2F457EEF71F6}"/>
              </a:ext>
            </a:extLst>
          </p:cNvPr>
          <p:cNvSpPr/>
          <p:nvPr/>
        </p:nvSpPr>
        <p:spPr>
          <a:xfrm>
            <a:off x="2840712" y="2287102"/>
            <a:ext cx="1776416" cy="3625475"/>
          </a:xfrm>
          <a:prstGeom prst="rect">
            <a:avLst/>
          </a:prstGeom>
          <a:solidFill>
            <a:schemeClr val="accent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정형데이터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A0599-FA5B-C854-FAAF-B09DD62CFD79}"/>
              </a:ext>
            </a:extLst>
          </p:cNvPr>
          <p:cNvSpPr txBox="1"/>
          <p:nvPr/>
        </p:nvSpPr>
        <p:spPr>
          <a:xfrm>
            <a:off x="830063" y="1714471"/>
            <a:ext cx="192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원천데이터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D1F6B-2316-399A-9A7E-B33E16E39D21}"/>
              </a:ext>
            </a:extLst>
          </p:cNvPr>
          <p:cNvSpPr txBox="1"/>
          <p:nvPr/>
        </p:nvSpPr>
        <p:spPr>
          <a:xfrm>
            <a:off x="983315" y="3090668"/>
            <a:ext cx="1582452" cy="248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뉴스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블로그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카페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err="1"/>
              <a:t>잡플래닛</a:t>
            </a:r>
            <a:r>
              <a:rPr lang="ko-KR" altLang="en-US" sz="1050" dirty="0"/>
              <a:t> 리뷰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특허</a:t>
            </a:r>
            <a:r>
              <a:rPr lang="en-US" altLang="ko-KR" sz="1050" dirty="0"/>
              <a:t>/</a:t>
            </a:r>
            <a:r>
              <a:rPr lang="ko-KR" altLang="en-US" sz="1050" dirty="0"/>
              <a:t>실용신안</a:t>
            </a:r>
            <a:r>
              <a:rPr lang="en-US" altLang="ko-KR" sz="1050" dirty="0"/>
              <a:t>/</a:t>
            </a:r>
            <a:r>
              <a:rPr lang="ko-KR" altLang="en-US" sz="1050" dirty="0"/>
              <a:t>디자인</a:t>
            </a:r>
            <a:r>
              <a:rPr lang="en-US" altLang="ko-KR" sz="1050" dirty="0"/>
              <a:t>/</a:t>
            </a:r>
            <a:r>
              <a:rPr lang="ko-KR" altLang="en-US" sz="1050" dirty="0"/>
              <a:t>상표 </a:t>
            </a:r>
            <a:r>
              <a:rPr lang="en-US" altLang="ko-KR" sz="1050" dirty="0"/>
              <a:t>(</a:t>
            </a:r>
            <a:r>
              <a:rPr lang="ko-KR" altLang="en-US" sz="1050" dirty="0"/>
              <a:t>초록</a:t>
            </a:r>
            <a:r>
              <a:rPr lang="en-US" altLang="ko-KR" sz="105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NTIS </a:t>
            </a:r>
            <a:r>
              <a:rPr lang="ko-KR" altLang="en-US" sz="1050" dirty="0"/>
              <a:t>국가연구과제 </a:t>
            </a:r>
            <a:r>
              <a:rPr lang="en-US" altLang="ko-KR" sz="1050" dirty="0"/>
              <a:t>(</a:t>
            </a:r>
            <a:r>
              <a:rPr lang="ko-KR" altLang="en-US" sz="1050" dirty="0"/>
              <a:t>연구내용</a:t>
            </a:r>
            <a:r>
              <a:rPr lang="en-US" altLang="ko-KR" sz="1050" dirty="0"/>
              <a:t>, </a:t>
            </a:r>
            <a:r>
              <a:rPr lang="ko-KR" altLang="en-US" sz="1050" dirty="0"/>
              <a:t>연구목표</a:t>
            </a:r>
            <a:r>
              <a:rPr lang="en-US" altLang="ko-KR" sz="1050" dirty="0"/>
              <a:t>, </a:t>
            </a:r>
            <a:r>
              <a:rPr lang="ko-KR" altLang="en-US" sz="1050" dirty="0"/>
              <a:t>기대효과</a:t>
            </a:r>
            <a:r>
              <a:rPr lang="en-US" altLang="ko-KR" sz="105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4881B-5EB5-A749-8DA6-94B133ABCD27}"/>
              </a:ext>
            </a:extLst>
          </p:cNvPr>
          <p:cNvSpPr txBox="1"/>
          <p:nvPr/>
        </p:nvSpPr>
        <p:spPr>
          <a:xfrm>
            <a:off x="2937694" y="2848293"/>
            <a:ext cx="1582452" cy="2727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기업정보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경영진정보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재무정보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신용등급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err="1"/>
              <a:t>입퇴사자</a:t>
            </a:r>
            <a:r>
              <a:rPr lang="en-US" altLang="ko-KR" sz="1050" dirty="0"/>
              <a:t>/</a:t>
            </a:r>
            <a:r>
              <a:rPr lang="ko-KR" altLang="en-US" sz="1050" dirty="0"/>
              <a:t>평균연봉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특허</a:t>
            </a:r>
            <a:r>
              <a:rPr lang="en-US" altLang="ko-KR" sz="1050" dirty="0"/>
              <a:t>(</a:t>
            </a:r>
            <a:r>
              <a:rPr lang="ko-KR" altLang="en-US" sz="1050" dirty="0" err="1"/>
              <a:t>인용수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청구항수</a:t>
            </a:r>
            <a:r>
              <a:rPr lang="ko-KR" altLang="en-US" sz="1050" dirty="0"/>
              <a:t> 등</a:t>
            </a:r>
            <a:r>
              <a:rPr lang="en-US" altLang="ko-KR" sz="105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네이버 검색 트렌드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/>
              <a:t>NTIS</a:t>
            </a:r>
            <a:r>
              <a:rPr lang="ko-KR" altLang="en-US" sz="1050" dirty="0"/>
              <a:t> 연구과제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err="1"/>
              <a:t>잡플래닛</a:t>
            </a:r>
            <a:r>
              <a:rPr lang="ko-KR" altLang="en-US" sz="1050" dirty="0"/>
              <a:t> 통계</a:t>
            </a:r>
            <a:endParaRPr lang="en-US" altLang="ko-KR" sz="105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/>
              <a:t>산업분류별 통계</a:t>
            </a:r>
            <a:endParaRPr lang="en-US" altLang="ko-KR" sz="10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B5A22F-8C89-035D-B8AC-FB3F445988EF}"/>
              </a:ext>
            </a:extLst>
          </p:cNvPr>
          <p:cNvSpPr/>
          <p:nvPr/>
        </p:nvSpPr>
        <p:spPr>
          <a:xfrm>
            <a:off x="5027372" y="1665608"/>
            <a:ext cx="2937608" cy="45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3E7B67-D27A-8196-6375-5F4AF8096BC0}"/>
              </a:ext>
            </a:extLst>
          </p:cNvPr>
          <p:cNvSpPr txBox="1"/>
          <p:nvPr/>
        </p:nvSpPr>
        <p:spPr>
          <a:xfrm>
            <a:off x="5105879" y="1714471"/>
            <a:ext cx="141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017F90-4343-9A8F-1E7B-7105F4105A11}"/>
              </a:ext>
            </a:extLst>
          </p:cNvPr>
          <p:cNvSpPr/>
          <p:nvPr/>
        </p:nvSpPr>
        <p:spPr>
          <a:xfrm>
            <a:off x="8212893" y="1665608"/>
            <a:ext cx="2937608" cy="450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7501FB-75EC-BE0A-F41A-BF8ADBB22F85}"/>
              </a:ext>
            </a:extLst>
          </p:cNvPr>
          <p:cNvSpPr txBox="1"/>
          <p:nvPr/>
        </p:nvSpPr>
        <p:spPr>
          <a:xfrm>
            <a:off x="8291400" y="1714471"/>
            <a:ext cx="141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뷰데이터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CD66CB-FFD3-B67E-80A6-FE2F8FD71D59}"/>
              </a:ext>
            </a:extLst>
          </p:cNvPr>
          <p:cNvGrpSpPr/>
          <p:nvPr/>
        </p:nvGrpSpPr>
        <p:grpSpPr>
          <a:xfrm>
            <a:off x="5198265" y="2551267"/>
            <a:ext cx="2595817" cy="1369292"/>
            <a:chOff x="4689565" y="2059709"/>
            <a:chExt cx="2595817" cy="136929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C43AAD-E96B-99A5-738E-6EB271589C3A}"/>
                </a:ext>
              </a:extLst>
            </p:cNvPr>
            <p:cNvSpPr/>
            <p:nvPr/>
          </p:nvSpPr>
          <p:spPr>
            <a:xfrm>
              <a:off x="4689565" y="2059709"/>
              <a:ext cx="2595817" cy="1369292"/>
            </a:xfrm>
            <a:prstGeom prst="rect">
              <a:avLst/>
            </a:prstGeom>
            <a:solidFill>
              <a:schemeClr val="accent1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정형데이터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E5A57F-560F-459C-8B4C-0DF801994B4A}"/>
                </a:ext>
              </a:extLst>
            </p:cNvPr>
            <p:cNvSpPr txBox="1"/>
            <p:nvPr/>
          </p:nvSpPr>
          <p:spPr>
            <a:xfrm>
              <a:off x="4807057" y="2549562"/>
              <a:ext cx="2478325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기업성장데이터</a:t>
              </a:r>
              <a:br>
                <a:rPr lang="en-US" altLang="ko-KR" sz="1050" dirty="0"/>
              </a:br>
              <a:r>
                <a:rPr lang="en-US" altLang="ko-KR" sz="1050" dirty="0"/>
                <a:t>(</a:t>
              </a:r>
              <a:r>
                <a:rPr lang="ko-KR" altLang="en-US" sz="1050" dirty="0"/>
                <a:t>마케팅역량지수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평판정보지수 등</a:t>
              </a:r>
              <a:r>
                <a:rPr lang="en-US" altLang="ko-KR" sz="1050" dirty="0"/>
                <a:t>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E81F3B-D791-1355-25A5-103979DBD385}"/>
              </a:ext>
            </a:extLst>
          </p:cNvPr>
          <p:cNvGrpSpPr/>
          <p:nvPr/>
        </p:nvGrpSpPr>
        <p:grpSpPr>
          <a:xfrm>
            <a:off x="5198264" y="4217213"/>
            <a:ext cx="2595817" cy="1369292"/>
            <a:chOff x="4677697" y="4537361"/>
            <a:chExt cx="2595817" cy="136929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8C6D05F-85F5-535F-ABFF-CCCDA4A05263}"/>
                </a:ext>
              </a:extLst>
            </p:cNvPr>
            <p:cNvSpPr/>
            <p:nvPr/>
          </p:nvSpPr>
          <p:spPr>
            <a:xfrm>
              <a:off x="4677697" y="4537361"/>
              <a:ext cx="2595817" cy="1369292"/>
            </a:xfrm>
            <a:prstGeom prst="rect">
              <a:avLst/>
            </a:prstGeom>
            <a:solidFill>
              <a:schemeClr val="accent1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정형데이터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E78732-ADB0-26EB-92CA-82795BF38FC4}"/>
                </a:ext>
              </a:extLst>
            </p:cNvPr>
            <p:cNvSpPr txBox="1"/>
            <p:nvPr/>
          </p:nvSpPr>
          <p:spPr>
            <a:xfrm>
              <a:off x="4796077" y="5105747"/>
              <a:ext cx="2359055" cy="545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산업분류코드에 따른 업종별 데이터</a:t>
              </a:r>
              <a:endParaRPr lang="en-US" altLang="ko-KR" sz="105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F3A9EB-9226-3E56-5B12-C9A609D1B1DB}"/>
              </a:ext>
            </a:extLst>
          </p:cNvPr>
          <p:cNvGrpSpPr/>
          <p:nvPr/>
        </p:nvGrpSpPr>
        <p:grpSpPr>
          <a:xfrm>
            <a:off x="8383788" y="2522743"/>
            <a:ext cx="2595817" cy="3213827"/>
            <a:chOff x="4689565" y="2059708"/>
            <a:chExt cx="2595817" cy="321382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CCF226-8381-2682-E6BC-2604550A9EF7}"/>
                </a:ext>
              </a:extLst>
            </p:cNvPr>
            <p:cNvSpPr/>
            <p:nvPr/>
          </p:nvSpPr>
          <p:spPr>
            <a:xfrm>
              <a:off x="4689565" y="2059708"/>
              <a:ext cx="2595817" cy="3213827"/>
            </a:xfrm>
            <a:prstGeom prst="rect">
              <a:avLst/>
            </a:prstGeom>
            <a:solidFill>
              <a:schemeClr val="accent1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정형데이터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3BE37D-1FD1-8071-976C-959BFD90B9A9}"/>
                </a:ext>
              </a:extLst>
            </p:cNvPr>
            <p:cNvSpPr txBox="1"/>
            <p:nvPr/>
          </p:nvSpPr>
          <p:spPr>
            <a:xfrm>
              <a:off x="4807057" y="2774572"/>
              <a:ext cx="2478325" cy="2242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기업컨설팅보고서</a:t>
              </a:r>
              <a:br>
                <a:rPr lang="en-US" altLang="ko-KR" sz="1050" dirty="0"/>
              </a:br>
              <a:r>
                <a:rPr lang="ko-KR" altLang="en-US" sz="1050" dirty="0"/>
                <a:t>유형</a:t>
              </a:r>
              <a:r>
                <a:rPr lang="en-US" altLang="ko-KR" sz="1050" dirty="0"/>
                <a:t>1. </a:t>
              </a:r>
              <a:r>
                <a:rPr lang="ko-KR" altLang="en-US" sz="1050" dirty="0"/>
                <a:t>기업진단컨설팅</a:t>
              </a:r>
              <a:br>
                <a:rPr lang="en-US" altLang="ko-KR" sz="1050" dirty="0"/>
              </a:br>
              <a:r>
                <a:rPr lang="ko-KR" altLang="en-US" sz="1050" dirty="0"/>
                <a:t>유형</a:t>
              </a:r>
              <a:r>
                <a:rPr lang="en-US" altLang="ko-KR" sz="1050" dirty="0"/>
                <a:t>2. IP</a:t>
              </a:r>
              <a:r>
                <a:rPr lang="ko-KR" altLang="en-US" sz="1050" dirty="0"/>
                <a:t>전략수립 컨설팅</a:t>
              </a:r>
              <a:br>
                <a:rPr lang="en-US" altLang="ko-KR" sz="1050" dirty="0"/>
              </a:br>
              <a:r>
                <a:rPr lang="ko-KR" altLang="en-US" sz="1050" dirty="0"/>
                <a:t>유형</a:t>
              </a:r>
              <a:r>
                <a:rPr lang="en-US" altLang="ko-KR" sz="1050" dirty="0"/>
                <a:t>3. </a:t>
              </a:r>
              <a:r>
                <a:rPr lang="ko-KR" altLang="en-US" sz="1050" dirty="0"/>
                <a:t>경영</a:t>
              </a:r>
              <a:r>
                <a:rPr lang="en-US" altLang="ko-KR" sz="1050" dirty="0"/>
                <a:t>·</a:t>
              </a:r>
              <a:r>
                <a:rPr lang="ko-KR" altLang="en-US" sz="1050" dirty="0"/>
                <a:t>재무 전략수립</a:t>
              </a:r>
              <a:br>
                <a:rPr lang="en-US" altLang="ko-KR" sz="1050" dirty="0"/>
              </a:br>
              <a:r>
                <a:rPr lang="ko-KR" altLang="en-US" sz="1050" dirty="0"/>
                <a:t>유형</a:t>
              </a:r>
              <a:r>
                <a:rPr lang="en-US" altLang="ko-KR" sz="1050" dirty="0"/>
                <a:t>4. </a:t>
              </a:r>
              <a:r>
                <a:rPr lang="ko-KR" altLang="en-US" sz="1050" dirty="0"/>
                <a:t>기술경쟁력분석</a:t>
              </a:r>
              <a:br>
                <a:rPr lang="en-US" altLang="ko-KR" sz="1050" dirty="0"/>
              </a:br>
              <a:r>
                <a:rPr lang="ko-KR" altLang="en-US" sz="1050" dirty="0"/>
                <a:t>유형</a:t>
              </a:r>
              <a:r>
                <a:rPr lang="en-US" altLang="ko-KR" sz="1050" dirty="0"/>
                <a:t>5. </a:t>
              </a:r>
              <a:r>
                <a:rPr lang="ko-KR" altLang="en-US" sz="1050" dirty="0"/>
                <a:t>기술가치평가</a:t>
              </a:r>
              <a:br>
                <a:rPr lang="en-US" altLang="ko-KR" sz="1050" dirty="0"/>
              </a:br>
              <a:r>
                <a:rPr lang="ko-KR" altLang="en-US" sz="1050" dirty="0"/>
                <a:t>유형</a:t>
              </a:r>
              <a:r>
                <a:rPr lang="en-US" altLang="ko-KR" sz="1050" dirty="0"/>
                <a:t>6. </a:t>
              </a:r>
              <a:r>
                <a:rPr lang="ko-KR" altLang="en-US" sz="1050" dirty="0"/>
                <a:t>사업화 전략수립</a:t>
              </a:r>
              <a:endParaRPr lang="en-US" altLang="ko-KR" sz="105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기업성장지수</a:t>
              </a:r>
              <a:endParaRPr lang="en-US" altLang="ko-KR" sz="105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/>
                <a:t>기업설문조사</a:t>
              </a:r>
              <a:endParaRPr lang="en-US" altLang="ko-KR" sz="105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A8ED473-42C9-2596-1205-6259468A6B6D}"/>
              </a:ext>
            </a:extLst>
          </p:cNvPr>
          <p:cNvSpPr/>
          <p:nvPr/>
        </p:nvSpPr>
        <p:spPr>
          <a:xfrm>
            <a:off x="427383" y="1183882"/>
            <a:ext cx="11238503" cy="5216917"/>
          </a:xfrm>
          <a:prstGeom prst="rect">
            <a:avLst/>
          </a:prstGeom>
          <a:noFill/>
          <a:ln w="254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4B8B9-3FD7-5D99-0100-3D070C5015AC}"/>
              </a:ext>
            </a:extLst>
          </p:cNvPr>
          <p:cNvSpPr txBox="1"/>
          <p:nvPr/>
        </p:nvSpPr>
        <p:spPr>
          <a:xfrm>
            <a:off x="2937694" y="858930"/>
            <a:ext cx="610061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highlight>
                  <a:srgbClr val="D6E5F8"/>
                </a:highlight>
                <a:latin typeface="+mn-ea"/>
                <a:sym typeface="Wingdings" pitchFamily="2" charset="2"/>
              </a:rPr>
              <a:t>확보한 데이터 목록</a:t>
            </a:r>
            <a:endParaRPr lang="en-US" altLang="ko-KR" sz="2400" b="1" dirty="0">
              <a:highlight>
                <a:srgbClr val="D6E5F8"/>
              </a:highlight>
              <a:latin typeface="+mn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5756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440C838-7AD3-AF0D-DCD5-F37D48BB83DB}"/>
              </a:ext>
            </a:extLst>
          </p:cNvPr>
          <p:cNvSpPr/>
          <p:nvPr/>
        </p:nvSpPr>
        <p:spPr>
          <a:xfrm>
            <a:off x="617530" y="149524"/>
            <a:ext cx="439735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3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검색엔진 서비스 기획안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44FCD6-3B79-0FB6-AF3E-A86316AE72DD}"/>
              </a:ext>
            </a:extLst>
          </p:cNvPr>
          <p:cNvSpPr/>
          <p:nvPr/>
        </p:nvSpPr>
        <p:spPr>
          <a:xfrm>
            <a:off x="549944" y="878346"/>
            <a:ext cx="6827520" cy="10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종합검색서비스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기간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</a:rPr>
              <a:t>산업군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키워드 및 분야별 데이터를 종합적으로 검색합니다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E57DC6D-436F-914F-C359-8B4E82E47A43}"/>
              </a:ext>
            </a:extLst>
          </p:cNvPr>
          <p:cNvGraphicFramePr>
            <a:graphicFrameLocks noGrp="1"/>
          </p:cNvGraphicFramePr>
          <p:nvPr/>
        </p:nvGraphicFramePr>
        <p:xfrm>
          <a:off x="637253" y="1987248"/>
          <a:ext cx="9000900" cy="1171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82">
                  <a:extLst>
                    <a:ext uri="{9D8B030D-6E8A-4147-A177-3AD203B41FA5}">
                      <a16:colId xmlns:a16="http://schemas.microsoft.com/office/drawing/2014/main" val="2480721981"/>
                    </a:ext>
                  </a:extLst>
                </a:gridCol>
                <a:gridCol w="6962140">
                  <a:extLst>
                    <a:ext uri="{9D8B030D-6E8A-4147-A177-3AD203B41FA5}">
                      <a16:colId xmlns:a16="http://schemas.microsoft.com/office/drawing/2014/main" val="2434781421"/>
                    </a:ext>
                  </a:extLst>
                </a:gridCol>
                <a:gridCol w="830578">
                  <a:extLst>
                    <a:ext uri="{9D8B030D-6E8A-4147-A177-3AD203B41FA5}">
                      <a16:colId xmlns:a16="http://schemas.microsoft.com/office/drawing/2014/main" val="487091900"/>
                    </a:ext>
                  </a:extLst>
                </a:gridCol>
              </a:tblGrid>
              <a:tr h="292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</a:rPr>
                        <a:t>기간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    2022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년      ▼          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분기       ▼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46722"/>
                  </a:ext>
                </a:extLst>
              </a:tr>
              <a:tr h="292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산업분류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0669689"/>
                  </a:ext>
                </a:extLst>
              </a:tr>
              <a:tr h="292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</a:rPr>
                        <a:t>검색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                             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3092713"/>
                  </a:ext>
                </a:extLst>
              </a:tr>
              <a:tr h="292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</a:rPr>
                        <a:t>분야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       뉴스             포털             연구과제             특허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 실용신안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</a:rPr>
                        <a:t>   검색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343876"/>
                  </a:ext>
                </a:extLst>
              </a:tr>
            </a:tbl>
          </a:graphicData>
        </a:graphic>
      </p:graphicFrame>
      <p:sp>
        <p:nvSpPr>
          <p:cNvPr id="4" name="모서리가 둥근 직사각형 45">
            <a:extLst>
              <a:ext uri="{FF2B5EF4-FFF2-40B4-BE49-F238E27FC236}">
                <a16:creationId xmlns:a16="http://schemas.microsoft.com/office/drawing/2014/main" id="{ABF78BDE-C7A8-C1A6-3D9C-48527370E5A8}"/>
              </a:ext>
            </a:extLst>
          </p:cNvPr>
          <p:cNvSpPr/>
          <p:nvPr/>
        </p:nvSpPr>
        <p:spPr bwMode="auto">
          <a:xfrm>
            <a:off x="1947918" y="2338591"/>
            <a:ext cx="1527218" cy="182143"/>
          </a:xfrm>
          <a:prstGeom prst="roundRect">
            <a:avLst>
              <a:gd name="adj" fmla="val 794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업종 대분류 전체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▼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A6169A7-8593-2C86-2ECD-3720698BEDFB}"/>
              </a:ext>
            </a:extLst>
          </p:cNvPr>
          <p:cNvGraphicFramePr>
            <a:graphicFrameLocks noGrp="1"/>
          </p:cNvGraphicFramePr>
          <p:nvPr/>
        </p:nvGraphicFramePr>
        <p:xfrm>
          <a:off x="609425" y="3330228"/>
          <a:ext cx="8983704" cy="302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406">
                  <a:extLst>
                    <a:ext uri="{9D8B030D-6E8A-4147-A177-3AD203B41FA5}">
                      <a16:colId xmlns:a16="http://schemas.microsoft.com/office/drawing/2014/main" val="25209816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97799498"/>
                    </a:ext>
                  </a:extLst>
                </a:gridCol>
                <a:gridCol w="6668600">
                  <a:extLst>
                    <a:ext uri="{9D8B030D-6E8A-4147-A177-3AD203B41FA5}">
                      <a16:colId xmlns:a16="http://schemas.microsoft.com/office/drawing/2014/main" val="1536919525"/>
                    </a:ext>
                  </a:extLst>
                </a:gridCol>
                <a:gridCol w="1050458">
                  <a:extLst>
                    <a:ext uri="{9D8B030D-6E8A-4147-A177-3AD203B41FA5}">
                      <a16:colId xmlns:a16="http://schemas.microsoft.com/office/drawing/2014/main" val="2418243403"/>
                    </a:ext>
                  </a:extLst>
                </a:gridCol>
              </a:tblGrid>
              <a:tr h="292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순번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</a:rPr>
                        <a:t>분야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</a:rPr>
                        <a:t>날짜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368095"/>
                  </a:ext>
                </a:extLst>
              </a:tr>
              <a:tr h="292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뉴스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최저임금 인상에 웃는 </a:t>
                      </a:r>
                      <a:r>
                        <a:rPr lang="en-US" altLang="ko-KR" sz="1000" dirty="0"/>
                        <a:t>'</a:t>
                      </a:r>
                      <a:r>
                        <a:rPr lang="ko-KR" altLang="en-US" sz="1000" dirty="0"/>
                        <a:t>무인화</a:t>
                      </a:r>
                      <a:r>
                        <a:rPr lang="en-US" altLang="ko-KR" sz="1000" dirty="0"/>
                        <a:t>' </a:t>
                      </a:r>
                      <a:r>
                        <a:rPr lang="ko-KR" altLang="en-US" sz="1000" dirty="0" err="1"/>
                        <a:t>관련주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2022-05-14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88719"/>
                  </a:ext>
                </a:extLst>
              </a:tr>
              <a:tr h="292838"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기업명</a:t>
                      </a:r>
                      <a:r>
                        <a:rPr lang="en-US" altLang="ko-KR" sz="900" dirty="0"/>
                        <a:t>: "(</a:t>
                      </a:r>
                      <a:r>
                        <a:rPr lang="ko-KR" altLang="en-US" sz="900" dirty="0"/>
                        <a:t>주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 err="1"/>
                        <a:t>케이씨에스서비스</a:t>
                      </a:r>
                      <a:r>
                        <a:rPr lang="en-US" altLang="ko-KR" sz="900" dirty="0"/>
                        <a:t>"</a:t>
                      </a:r>
                    </a:p>
                    <a:p>
                      <a:pPr algn="l" latinLnBrk="1"/>
                      <a:r>
                        <a:rPr lang="ko-KR" altLang="en-US" sz="900" dirty="0"/>
                        <a:t>사업자번호</a:t>
                      </a:r>
                      <a:r>
                        <a:rPr lang="en-US" altLang="ko-KR" sz="900" dirty="0"/>
                        <a:t>: 1348600331</a:t>
                      </a:r>
                    </a:p>
                    <a:p>
                      <a:pPr algn="l" latinLnBrk="1"/>
                      <a:r>
                        <a:rPr lang="ko-KR" altLang="en-US" sz="900" dirty="0"/>
                        <a:t>언론사명</a:t>
                      </a:r>
                      <a:r>
                        <a:rPr lang="en-US" altLang="ko-KR" sz="900" dirty="0"/>
                        <a:t>: “</a:t>
                      </a:r>
                      <a:r>
                        <a:rPr lang="ko-KR" altLang="en-US" sz="900" dirty="0"/>
                        <a:t>머니</a:t>
                      </a:r>
                      <a:r>
                        <a:rPr lang="en-US" altLang="ko-KR" sz="900" dirty="0"/>
                        <a:t>S"</a:t>
                      </a:r>
                    </a:p>
                    <a:p>
                      <a:pPr algn="l" latinLnBrk="1"/>
                      <a:r>
                        <a:rPr lang="ko-KR" altLang="en-US" sz="900" dirty="0"/>
                        <a:t>기사날짜</a:t>
                      </a:r>
                      <a:r>
                        <a:rPr lang="en-US" altLang="ko-KR" sz="900" dirty="0"/>
                        <a:t>: "2019-01-31"</a:t>
                      </a:r>
                    </a:p>
                    <a:p>
                      <a:pPr algn="l" latinLnBrk="1"/>
                      <a:r>
                        <a:rPr lang="ko-KR" altLang="en-US" sz="900" dirty="0"/>
                        <a:t>기사제목</a:t>
                      </a:r>
                      <a:r>
                        <a:rPr lang="en-US" altLang="ko-KR" sz="900" dirty="0"/>
                        <a:t>: "</a:t>
                      </a:r>
                      <a:r>
                        <a:rPr lang="ko-KR" altLang="en-US" sz="900" dirty="0"/>
                        <a:t>최저임금 인상에 웃는 </a:t>
                      </a:r>
                      <a:r>
                        <a:rPr lang="en-US" altLang="ko-KR" sz="900" dirty="0"/>
                        <a:t>'</a:t>
                      </a:r>
                      <a:r>
                        <a:rPr lang="ko-KR" altLang="en-US" sz="900" dirty="0"/>
                        <a:t>무인화</a:t>
                      </a:r>
                      <a:r>
                        <a:rPr lang="en-US" altLang="ko-KR" sz="900" dirty="0"/>
                        <a:t>' </a:t>
                      </a:r>
                      <a:r>
                        <a:rPr lang="ko-KR" altLang="en-US" sz="900" dirty="0" err="1"/>
                        <a:t>관련주</a:t>
                      </a:r>
                      <a:r>
                        <a:rPr lang="en-US" altLang="ko-KR" sz="900" dirty="0"/>
                        <a:t>“</a:t>
                      </a:r>
                    </a:p>
                    <a:p>
                      <a:pPr algn="l" latinLnBrk="1"/>
                      <a:r>
                        <a:rPr lang="ko-KR" altLang="en-US" sz="900" dirty="0"/>
                        <a:t>기사내용</a:t>
                      </a:r>
                      <a:r>
                        <a:rPr lang="en-US" altLang="ko-KR" sz="900" dirty="0"/>
                        <a:t>: "</a:t>
                      </a:r>
                      <a:r>
                        <a:rPr lang="ko-KR" altLang="en-US" sz="900" dirty="0"/>
                        <a:t>패스트푸드점에 설치된 키오스크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무인 결제 단말기</a:t>
                      </a:r>
                      <a:r>
                        <a:rPr lang="en-US" altLang="ko-KR" sz="900" dirty="0"/>
                        <a:t>)./</a:t>
                      </a:r>
                      <a:r>
                        <a:rPr lang="ko-KR" altLang="en-US" sz="900" dirty="0"/>
                        <a:t>사진</a:t>
                      </a:r>
                      <a:r>
                        <a:rPr lang="en-US" altLang="ko-KR" sz="900" dirty="0"/>
                        <a:t>=</a:t>
                      </a:r>
                      <a:r>
                        <a:rPr lang="ko-KR" altLang="en-US" sz="900" dirty="0" err="1"/>
                        <a:t>뉴시스</a:t>
                      </a:r>
                      <a:r>
                        <a:rPr lang="en-US" altLang="ko-KR" sz="900" dirty="0"/>
                        <a:t>", "/</a:t>
                      </a:r>
                      <a:r>
                        <a:rPr lang="ko-KR" altLang="en-US" sz="900" dirty="0"/>
                        <a:t>사진</a:t>
                      </a:r>
                      <a:r>
                        <a:rPr lang="en-US" altLang="ko-KR" sz="900" dirty="0"/>
                        <a:t>=</a:t>
                      </a:r>
                      <a:r>
                        <a:rPr lang="ko-KR" altLang="en-US" sz="900" dirty="0" err="1"/>
                        <a:t>뉴시스</a:t>
                      </a:r>
                      <a:r>
                        <a:rPr lang="en-US" altLang="ko-KR" sz="900" dirty="0"/>
                        <a:t>\n\n</a:t>
                      </a:r>
                      <a:r>
                        <a:rPr lang="ko-KR" altLang="en-US" sz="900" dirty="0"/>
                        <a:t>앞서 최저임금결정위원회가 지난해 </a:t>
                      </a:r>
                      <a:r>
                        <a:rPr lang="en-US" altLang="ko-KR" sz="900" dirty="0"/>
                        <a:t>7</a:t>
                      </a:r>
                      <a:r>
                        <a:rPr lang="ko-KR" altLang="en-US" sz="900" dirty="0"/>
                        <a:t>월</a:t>
                      </a:r>
                      <a:r>
                        <a:rPr lang="en-US" altLang="ko-KR" sz="900" dirty="0"/>
                        <a:t>14</a:t>
                      </a:r>
                      <a:r>
                        <a:rPr lang="ko-KR" altLang="en-US" sz="900" dirty="0"/>
                        <a:t>일 전원회의에서 </a:t>
                      </a:r>
                      <a:r>
                        <a:rPr lang="en-US" altLang="ko-KR" sz="900" dirty="0"/>
                        <a:t>2019</a:t>
                      </a:r>
                      <a:r>
                        <a:rPr lang="ko-KR" altLang="en-US" sz="900" dirty="0"/>
                        <a:t>년도 최저임금을 확정하면서 이들 종목의 주가도 오름세를 보였다</a:t>
                      </a:r>
                      <a:r>
                        <a:rPr lang="en-US" altLang="ko-KR" sz="900" dirty="0"/>
                        <a:t>.\n\n</a:t>
                      </a:r>
                      <a:r>
                        <a:rPr lang="ko-KR" altLang="en-US" sz="900" dirty="0" err="1"/>
                        <a:t>케이씨에스는</a:t>
                      </a:r>
                      <a:r>
                        <a:rPr lang="ko-KR" altLang="en-US" sz="900" dirty="0"/>
                        <a:t> 최저임금 확정 후 거래 첫날인 지난해 </a:t>
                      </a:r>
                      <a:r>
                        <a:rPr lang="en-US" altLang="ko-KR" sz="900" dirty="0"/>
                        <a:t>7</a:t>
                      </a:r>
                      <a:r>
                        <a:rPr lang="ko-KR" altLang="en-US" sz="900" dirty="0"/>
                        <a:t>월</a:t>
                      </a:r>
                      <a:r>
                        <a:rPr lang="en-US" altLang="ko-KR" sz="900" dirty="0"/>
                        <a:t>16</a:t>
                      </a:r>
                      <a:r>
                        <a:rPr lang="ko-KR" altLang="en-US" sz="900" dirty="0"/>
                        <a:t>일 전거래일 보다 </a:t>
                      </a:r>
                      <a:r>
                        <a:rPr lang="en-US" altLang="ko-KR" sz="900" dirty="0"/>
                        <a:t>29.8% </a:t>
                      </a:r>
                      <a:r>
                        <a:rPr lang="ko-KR" altLang="en-US" sz="900" dirty="0"/>
                        <a:t>오른 </a:t>
                      </a:r>
                      <a:r>
                        <a:rPr lang="en-US" altLang="ko-KR" sz="900" dirty="0"/>
                        <a:t>5350</a:t>
                      </a:r>
                      <a:r>
                        <a:rPr lang="ko-KR" altLang="en-US" sz="900" dirty="0"/>
                        <a:t>원에 장을 마감했다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 err="1"/>
                        <a:t>푸른기술과</a:t>
                      </a:r>
                      <a:r>
                        <a:rPr lang="ko-KR" altLang="en-US" sz="900" dirty="0"/>
                        <a:t> 한국전자금융도 각각 </a:t>
                      </a:r>
                      <a:r>
                        <a:rPr lang="en-US" altLang="ko-KR" sz="900" dirty="0"/>
                        <a:t>5.8%, 3.2% </a:t>
                      </a:r>
                      <a:r>
                        <a:rPr lang="ko-KR" altLang="en-US" sz="900" dirty="0"/>
                        <a:t>오른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만</a:t>
                      </a:r>
                      <a:r>
                        <a:rPr lang="en-US" altLang="ko-KR" sz="900" dirty="0"/>
                        <a:t>4400</a:t>
                      </a:r>
                      <a:r>
                        <a:rPr lang="ko-KR" altLang="en-US" sz="900" dirty="0"/>
                        <a:t>원과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만</a:t>
                      </a:r>
                      <a:r>
                        <a:rPr lang="en-US" altLang="ko-KR" sz="900" dirty="0"/>
                        <a:t>2900</a:t>
                      </a:r>
                      <a:r>
                        <a:rPr lang="ko-KR" altLang="en-US" sz="900" dirty="0"/>
                        <a:t>원에 거래를 마쳤다</a:t>
                      </a:r>
                      <a:r>
                        <a:rPr lang="en-US" altLang="ko-KR" sz="900" dirty="0"/>
                        <a:t>.\n\n</a:t>
                      </a:r>
                      <a:r>
                        <a:rPr lang="ko-KR" altLang="en-US" sz="900" dirty="0"/>
                        <a:t>증권업계는 키오스크와 관련해 사업전망을 밝게 보고 있다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신한금융투자에 따르면 국내 키오스크 시장 규모는 </a:t>
                      </a:r>
                      <a:r>
                        <a:rPr lang="en-US" altLang="ko-KR" sz="900" dirty="0"/>
                        <a:t>2017</a:t>
                      </a:r>
                      <a:r>
                        <a:rPr lang="ko-KR" altLang="en-US" sz="900" dirty="0"/>
                        <a:t>년 기준 </a:t>
                      </a:r>
                      <a:r>
                        <a:rPr lang="en-US" altLang="ko-KR" sz="900" dirty="0"/>
                        <a:t>2500</a:t>
                      </a:r>
                      <a:r>
                        <a:rPr lang="ko-KR" altLang="en-US" sz="900" dirty="0"/>
                        <a:t>억원으로 추산된다</a:t>
                      </a:r>
                      <a:r>
                        <a:rPr lang="en-US" altLang="ko-KR" sz="900" dirty="0"/>
                        <a:t>. 2006</a:t>
                      </a:r>
                      <a:r>
                        <a:rPr lang="ko-KR" altLang="en-US" sz="900" dirty="0"/>
                        <a:t>년 </a:t>
                      </a:r>
                      <a:r>
                        <a:rPr lang="en-US" altLang="ko-KR" sz="900" dirty="0"/>
                        <a:t>600</a:t>
                      </a:r>
                      <a:r>
                        <a:rPr lang="ko-KR" altLang="en-US" sz="900" dirty="0"/>
                        <a:t>억원 규모였으나 연평균 성장률 </a:t>
                      </a:r>
                      <a:r>
                        <a:rPr lang="en-US" altLang="ko-KR" sz="900" dirty="0"/>
                        <a:t>13.9%</a:t>
                      </a:r>
                      <a:r>
                        <a:rPr lang="ko-KR" altLang="en-US" sz="900" dirty="0"/>
                        <a:t>을 기록하며 꾸준히 성장세를 보이고 있다</a:t>
                      </a:r>
                      <a:r>
                        <a:rPr lang="en-US" altLang="ko-KR" sz="900" dirty="0"/>
                        <a:t>.\n\n</a:t>
                      </a:r>
                      <a:r>
                        <a:rPr lang="ko-KR" altLang="en-US" sz="900" dirty="0"/>
                        <a:t>이들의 최근 </a:t>
                      </a:r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개월 동안의 주가 추이를 보면 </a:t>
                      </a:r>
                      <a:r>
                        <a:rPr lang="ko-KR" altLang="en-US" sz="900" dirty="0" err="1"/>
                        <a:t>케이씨에스와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푸른기술은</a:t>
                      </a:r>
                      <a:r>
                        <a:rPr lang="ko-KR" altLang="en-US" sz="900" dirty="0"/>
                        <a:t> 지난해 </a:t>
                      </a:r>
                      <a:r>
                        <a:rPr lang="en-US" altLang="ko-KR" sz="900" dirty="0"/>
                        <a:t>10</a:t>
                      </a:r>
                      <a:r>
                        <a:rPr lang="ko-KR" altLang="en-US" sz="900" dirty="0"/>
                        <a:t>월</a:t>
                      </a:r>
                      <a:r>
                        <a:rPr lang="en-US" altLang="ko-KR" sz="900" dirty="0"/>
                        <a:t>30</a:t>
                      </a:r>
                      <a:r>
                        <a:rPr lang="ko-KR" altLang="en-US" sz="900" dirty="0"/>
                        <a:t>일부터 올해 </a:t>
                      </a:r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월</a:t>
                      </a:r>
                      <a:r>
                        <a:rPr lang="en-US" altLang="ko-KR" sz="900" dirty="0"/>
                        <a:t>29</a:t>
                      </a:r>
                      <a:r>
                        <a:rPr lang="ko-KR" altLang="en-US" sz="900" dirty="0"/>
                        <a:t>일까지 각각 </a:t>
                      </a:r>
                      <a:r>
                        <a:rPr lang="en-US" altLang="ko-KR" sz="900" dirty="0"/>
                        <a:t>49.2%, 9.8% </a:t>
                      </a:r>
                      <a:r>
                        <a:rPr lang="ko-KR" altLang="en-US" sz="900" dirty="0"/>
                        <a:t>오른 </a:t>
                      </a:r>
                      <a:r>
                        <a:rPr lang="en-US" altLang="ko-KR" sz="900" dirty="0"/>
                        <a:t>4500</a:t>
                      </a:r>
                      <a:r>
                        <a:rPr lang="ko-KR" altLang="en-US" sz="900" dirty="0"/>
                        <a:t>원</a:t>
                      </a:r>
                      <a:r>
                        <a:rPr lang="en-US" altLang="ko-KR" sz="900" dirty="0"/>
                        <a:t>, 2</a:t>
                      </a:r>
                      <a:r>
                        <a:rPr lang="ko-KR" altLang="en-US" sz="900" dirty="0"/>
                        <a:t>만</a:t>
                      </a:r>
                      <a:r>
                        <a:rPr lang="en-US" altLang="ko-KR" sz="900" dirty="0"/>
                        <a:t>2350</a:t>
                      </a:r>
                      <a:r>
                        <a:rPr lang="ko-KR" altLang="en-US" sz="900" dirty="0"/>
                        <a:t>원에 거래를 마쳤다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반면 한국전자금융은 </a:t>
                      </a:r>
                      <a:r>
                        <a:rPr lang="ko-KR" altLang="en-US" sz="900" dirty="0" err="1"/>
                        <a:t>같은기간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23.9% </a:t>
                      </a:r>
                      <a:r>
                        <a:rPr lang="ko-KR" altLang="en-US" sz="900" dirty="0"/>
                        <a:t>하락한 </a:t>
                      </a:r>
                      <a:r>
                        <a:rPr lang="en-US" altLang="ko-KR" sz="900" dirty="0"/>
                        <a:t>9200</a:t>
                      </a:r>
                      <a:r>
                        <a:rPr lang="ko-KR" altLang="en-US" sz="900" dirty="0"/>
                        <a:t>원에 장을 끝냈다</a:t>
                      </a:r>
                      <a:r>
                        <a:rPr lang="en-US" altLang="ko-KR" sz="900" dirty="0"/>
                        <a:t>.\n\n</a:t>
                      </a:r>
                      <a:r>
                        <a:rPr lang="ko-KR" altLang="en-US" sz="900" dirty="0"/>
                        <a:t>이처럼 한국전자금융의 하락세에도 불구하고 키오스크 업체들에 대한 증권업계 전망은 대체로 밝다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손세훈 </a:t>
                      </a:r>
                      <a:r>
                        <a:rPr lang="en-US" altLang="ko-KR" sz="900" dirty="0"/>
                        <a:t>NH</a:t>
                      </a:r>
                      <a:r>
                        <a:rPr lang="ko-KR" altLang="en-US" sz="900" dirty="0"/>
                        <a:t>투자증권 애널리스트는 </a:t>
                      </a:r>
                      <a:r>
                        <a:rPr lang="en-US" altLang="ko-KR" sz="900" dirty="0"/>
                        <a:t>\"</a:t>
                      </a:r>
                      <a:r>
                        <a:rPr lang="ko-KR" altLang="en-US" sz="900" dirty="0"/>
                        <a:t>최근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 err="1"/>
                        <a:t>년동안</a:t>
                      </a:r>
                      <a:r>
                        <a:rPr lang="ko-KR" altLang="en-US" sz="900" dirty="0"/>
                        <a:t> 최저임금이 </a:t>
                      </a:r>
                      <a:r>
                        <a:rPr lang="en-US" altLang="ko-KR" sz="900" dirty="0"/>
                        <a:t>29% </a:t>
                      </a:r>
                      <a:r>
                        <a:rPr lang="ko-KR" altLang="en-US" sz="900" dirty="0"/>
                        <a:t>인상됨에 따라 무인화에 대한 수요는 증대될 것</a:t>
                      </a:r>
                      <a:r>
                        <a:rPr lang="en-US" altLang="ko-KR" sz="900" dirty="0"/>
                        <a:t>\"</a:t>
                      </a:r>
                      <a:r>
                        <a:rPr lang="ko-KR" altLang="en-US" sz="900" dirty="0"/>
                        <a:t>이라며 </a:t>
                      </a:r>
                      <a:r>
                        <a:rPr lang="en-US" altLang="ko-KR" sz="900" dirty="0"/>
                        <a:t>\"</a:t>
                      </a:r>
                      <a:r>
                        <a:rPr lang="ko-KR" altLang="en-US" sz="900" dirty="0"/>
                        <a:t>한국전자금융의 경우 </a:t>
                      </a:r>
                      <a:r>
                        <a:rPr lang="en-US" altLang="ko-KR" sz="900" dirty="0"/>
                        <a:t>2015</a:t>
                      </a:r>
                      <a:r>
                        <a:rPr lang="ko-KR" altLang="en-US" sz="900" dirty="0"/>
                        <a:t>년 매출이 </a:t>
                      </a:r>
                      <a:r>
                        <a:rPr lang="en-US" altLang="ko-KR" sz="900" dirty="0"/>
                        <a:t>20</a:t>
                      </a:r>
                      <a:r>
                        <a:rPr lang="ko-KR" altLang="en-US" sz="900" dirty="0"/>
                        <a:t>억에 불과했지만 지난해 매출이 </a:t>
                      </a:r>
                      <a:r>
                        <a:rPr lang="en-US" altLang="ko-KR" sz="900" dirty="0"/>
                        <a:t>220</a:t>
                      </a:r>
                      <a:r>
                        <a:rPr lang="ko-KR" altLang="en-US" sz="900" dirty="0"/>
                        <a:t>억원까지 늘어나는 등 성장세는 올해도 지속될 것</a:t>
                      </a:r>
                      <a:r>
                        <a:rPr lang="en-US" altLang="ko-KR" sz="900" dirty="0"/>
                        <a:t>\"</a:t>
                      </a:r>
                      <a:r>
                        <a:rPr lang="ko-KR" altLang="en-US" sz="900" dirty="0"/>
                        <a:t>이라고 전망했다</a:t>
                      </a:r>
                      <a:r>
                        <a:rPr lang="en-US" altLang="ko-KR" sz="900" dirty="0"/>
                        <a:t>.“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"</a:t>
                      </a:r>
                      <a:r>
                        <a:rPr lang="en-US" altLang="ko-KR" sz="1000" dirty="0" err="1"/>
                        <a:t>CompanyName</a:t>
                      </a:r>
                      <a:r>
                        <a:rPr lang="en-US" altLang="ko-KR" sz="1000" dirty="0"/>
                        <a:t>" : "(</a:t>
                      </a:r>
                      <a:r>
                        <a:rPr lang="ko-KR" altLang="en-US" sz="1000" dirty="0"/>
                        <a:t>주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 err="1"/>
                        <a:t>케이씨에스서비스</a:t>
                      </a:r>
                      <a:r>
                        <a:rPr lang="en-US" altLang="ko-KR" sz="1000" dirty="0"/>
                        <a:t>", 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"</a:t>
                      </a:r>
                      <a:r>
                        <a:rPr lang="en-US" altLang="ko-KR" sz="1000" dirty="0" err="1"/>
                        <a:t>BusinessNum</a:t>
                      </a:r>
                      <a:r>
                        <a:rPr lang="en-US" altLang="ko-KR" sz="1000" dirty="0"/>
                        <a:t>" : 1348600331, 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"</a:t>
                      </a:r>
                      <a:r>
                        <a:rPr lang="en-US" altLang="ko-KR" sz="1000" dirty="0" err="1"/>
                        <a:t>DataType</a:t>
                      </a:r>
                      <a:r>
                        <a:rPr lang="en-US" altLang="ko-KR" sz="1000" dirty="0"/>
                        <a:t>" : "</a:t>
                      </a:r>
                      <a:r>
                        <a:rPr lang="en-US" altLang="ko-KR" sz="1000" dirty="0" err="1"/>
                        <a:t>naver_news</a:t>
                      </a:r>
                      <a:r>
                        <a:rPr lang="en-US" altLang="ko-KR" sz="1000" dirty="0"/>
                        <a:t>", 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"</a:t>
                      </a:r>
                      <a:r>
                        <a:rPr lang="en-US" altLang="ko-KR" sz="1000" dirty="0" err="1"/>
                        <a:t>SearchDate</a:t>
                      </a:r>
                      <a:r>
                        <a:rPr lang="en-US" altLang="ko-KR" sz="1000" dirty="0"/>
                        <a:t>" : "2021-08-08", "</a:t>
                      </a:r>
                      <a:r>
                        <a:rPr lang="en-US" altLang="ko-KR" sz="1000" dirty="0" err="1"/>
                        <a:t>SearchID</a:t>
                      </a:r>
                      <a:r>
                        <a:rPr lang="en-US" altLang="ko-KR" sz="1000" dirty="0"/>
                        <a:t>" : "</a:t>
                      </a:r>
                      <a:r>
                        <a:rPr lang="en-US" altLang="ko-KR" sz="1000" dirty="0" err="1"/>
                        <a:t>autoSystem</a:t>
                      </a:r>
                      <a:r>
                        <a:rPr lang="en-US" altLang="ko-KR" sz="1000" dirty="0"/>
                        <a:t>", "Data" : { "</a:t>
                      </a:r>
                      <a:r>
                        <a:rPr lang="en-US" altLang="ko-KR" sz="1000" dirty="0" err="1"/>
                        <a:t>SrchKeyword</a:t>
                      </a:r>
                      <a:r>
                        <a:rPr lang="en-US" altLang="ko-KR" sz="1000" dirty="0"/>
                        <a:t>" : "(</a:t>
                      </a:r>
                      <a:r>
                        <a:rPr lang="ko-KR" altLang="en-US" sz="1000" dirty="0"/>
                        <a:t>주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 err="1"/>
                        <a:t>케이씨에스서비스</a:t>
                      </a:r>
                      <a:r>
                        <a:rPr lang="en-US" altLang="ko-KR" sz="1000" dirty="0"/>
                        <a:t>", “Data" : {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"</a:t>
                      </a:r>
                      <a:r>
                        <a:rPr lang="en-US" altLang="ko-KR" sz="1000" dirty="0" err="1"/>
                        <a:t>PressName</a:t>
                      </a:r>
                      <a:r>
                        <a:rPr lang="en-US" altLang="ko-KR" sz="1000" dirty="0"/>
                        <a:t>" : "</a:t>
                      </a:r>
                      <a:r>
                        <a:rPr lang="ko-KR" altLang="en-US" sz="1000" dirty="0"/>
                        <a:t>머니</a:t>
                      </a:r>
                      <a:r>
                        <a:rPr lang="en-US" altLang="ko-KR" sz="1000" dirty="0"/>
                        <a:t>S", 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"</a:t>
                      </a:r>
                      <a:r>
                        <a:rPr lang="en-US" altLang="ko-KR" sz="1000" dirty="0" err="1"/>
                        <a:t>NewsDate</a:t>
                      </a:r>
                      <a:r>
                        <a:rPr lang="en-US" altLang="ko-KR" sz="1000" dirty="0"/>
                        <a:t>" : "2019-01-31", 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"</a:t>
                      </a:r>
                      <a:r>
                        <a:rPr lang="en-US" altLang="ko-KR" sz="1000" dirty="0" err="1"/>
                        <a:t>NewsTitle</a:t>
                      </a:r>
                      <a:r>
                        <a:rPr lang="en-US" altLang="ko-KR" sz="1000" dirty="0"/>
                        <a:t>" : "</a:t>
                      </a:r>
                      <a:r>
                        <a:rPr lang="ko-KR" altLang="en-US" sz="1000" dirty="0"/>
                        <a:t>최저임금 인상에 웃는 </a:t>
                      </a:r>
                      <a:r>
                        <a:rPr lang="en-US" altLang="ko-KR" sz="1000" dirty="0"/>
                        <a:t>'</a:t>
                      </a:r>
                      <a:r>
                        <a:rPr lang="ko-KR" altLang="en-US" sz="1000" dirty="0"/>
                        <a:t>무인화</a:t>
                      </a:r>
                      <a:r>
                        <a:rPr lang="en-US" altLang="ko-KR" sz="1000" dirty="0"/>
                        <a:t>' </a:t>
                      </a:r>
                      <a:r>
                        <a:rPr lang="ko-KR" altLang="en-US" sz="1000" dirty="0" err="1"/>
                        <a:t>관련주</a:t>
                      </a:r>
                      <a:r>
                        <a:rPr lang="en-US" altLang="ko-KR" sz="1000" dirty="0"/>
                        <a:t>", 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"</a:t>
                      </a:r>
                      <a:r>
                        <a:rPr lang="en-US" altLang="ko-KR" sz="1000" dirty="0" err="1"/>
                        <a:t>NewsContent</a:t>
                      </a:r>
                      <a:r>
                        <a:rPr lang="en-US" altLang="ko-KR" sz="1000" dirty="0"/>
                        <a:t>" : "</a:t>
                      </a:r>
                      <a:r>
                        <a:rPr lang="ko-KR" altLang="en-US" sz="1000" dirty="0"/>
                        <a:t>패스트푸드점에 설치된 키오스크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무인 결제 단말기</a:t>
                      </a:r>
                      <a:r>
                        <a:rPr lang="en-US" altLang="ko-KR" sz="1000" dirty="0"/>
                        <a:t>)./</a:t>
                      </a:r>
                      <a:r>
                        <a:rPr lang="ko-KR" altLang="en-US" sz="1000" dirty="0"/>
                        <a:t>사진</a:t>
                      </a:r>
                      <a:r>
                        <a:rPr lang="en-US" altLang="ko-KR" sz="1000" dirty="0"/>
                        <a:t>=</a:t>
                      </a:r>
                      <a:r>
                        <a:rPr lang="ko-KR" altLang="en-US" sz="1000" dirty="0" err="1"/>
                        <a:t>뉴시스</a:t>
                      </a:r>
                      <a:r>
                        <a:rPr lang="en-US" altLang="ko-KR" sz="1000" dirty="0"/>
                        <a:t>", "/</a:t>
                      </a:r>
                      <a:r>
                        <a:rPr lang="ko-KR" altLang="en-US" sz="1000" dirty="0"/>
                        <a:t>사진</a:t>
                      </a:r>
                      <a:r>
                        <a:rPr lang="en-US" altLang="ko-KR" sz="1000" dirty="0"/>
                        <a:t>=</a:t>
                      </a:r>
                      <a:r>
                        <a:rPr lang="ko-KR" altLang="en-US" sz="1000" dirty="0" err="1"/>
                        <a:t>뉴시스</a:t>
                      </a:r>
                      <a:r>
                        <a:rPr lang="en-US" altLang="ko-KR" sz="1000" dirty="0"/>
                        <a:t>\n\n</a:t>
                      </a:r>
                      <a:r>
                        <a:rPr lang="ko-KR" altLang="en-US" sz="1000" dirty="0"/>
                        <a:t>앞서 최저임금결정위원회가 지난해 </a:t>
                      </a:r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/>
                        <a:t>월</a:t>
                      </a:r>
                      <a:r>
                        <a:rPr lang="en-US" altLang="ko-KR" sz="1000" dirty="0"/>
                        <a:t>14</a:t>
                      </a:r>
                      <a:r>
                        <a:rPr lang="ko-KR" altLang="en-US" sz="1000" dirty="0"/>
                        <a:t>일 전원회의에서 </a:t>
                      </a:r>
                      <a:r>
                        <a:rPr lang="en-US" altLang="ko-KR" sz="1000" dirty="0"/>
                        <a:t>2019</a:t>
                      </a:r>
                      <a:r>
                        <a:rPr lang="ko-KR" altLang="en-US" sz="1000" dirty="0"/>
                        <a:t>년도 최저임금을 확정하면서 이들 종목의 주가도 오름세를 보였다</a:t>
                      </a:r>
                      <a:r>
                        <a:rPr lang="en-US" altLang="ko-KR" sz="1000" dirty="0"/>
                        <a:t>.\n\n</a:t>
                      </a:r>
                      <a:r>
                        <a:rPr lang="ko-KR" altLang="en-US" sz="1000" dirty="0" err="1"/>
                        <a:t>케이씨에스는</a:t>
                      </a:r>
                      <a:r>
                        <a:rPr lang="ko-KR" altLang="en-US" sz="1000" dirty="0"/>
                        <a:t> 최저임금 확정 후 거래 첫날인 지난해 </a:t>
                      </a:r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/>
                        <a:t>월</a:t>
                      </a:r>
                      <a:r>
                        <a:rPr lang="en-US" altLang="ko-KR" sz="1000" dirty="0"/>
                        <a:t>16</a:t>
                      </a:r>
                      <a:r>
                        <a:rPr lang="ko-KR" altLang="en-US" sz="1000" dirty="0"/>
                        <a:t>일 전거래일 보다 </a:t>
                      </a:r>
                      <a:r>
                        <a:rPr lang="en-US" altLang="ko-KR" sz="1000" dirty="0"/>
                        <a:t>29.8% </a:t>
                      </a:r>
                      <a:r>
                        <a:rPr lang="ko-KR" altLang="en-US" sz="1000" dirty="0"/>
                        <a:t>오른 </a:t>
                      </a:r>
                      <a:r>
                        <a:rPr lang="en-US" altLang="ko-KR" sz="1000" dirty="0"/>
                        <a:t>5350</a:t>
                      </a:r>
                      <a:r>
                        <a:rPr lang="ko-KR" altLang="en-US" sz="1000" dirty="0"/>
                        <a:t>원에 장을 마감했다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푸른기술과</a:t>
                      </a:r>
                      <a:r>
                        <a:rPr lang="ko-KR" altLang="en-US" sz="1000" dirty="0"/>
                        <a:t> 한국전자금융도 각각 </a:t>
                      </a:r>
                      <a:r>
                        <a:rPr lang="en-US" altLang="ko-KR" sz="1000" dirty="0"/>
                        <a:t>5.8%, 3.2% </a:t>
                      </a:r>
                      <a:r>
                        <a:rPr lang="ko-KR" altLang="en-US" sz="1000" dirty="0"/>
                        <a:t>오른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만</a:t>
                      </a:r>
                      <a:r>
                        <a:rPr lang="en-US" altLang="ko-KR" sz="1000" dirty="0"/>
                        <a:t>4400</a:t>
                      </a:r>
                      <a:r>
                        <a:rPr lang="ko-KR" altLang="en-US" sz="1000" dirty="0"/>
                        <a:t>원과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만</a:t>
                      </a:r>
                      <a:r>
                        <a:rPr lang="en-US" altLang="ko-KR" sz="1000" dirty="0"/>
                        <a:t>2900</a:t>
                      </a:r>
                      <a:r>
                        <a:rPr lang="ko-KR" altLang="en-US" sz="1000" dirty="0"/>
                        <a:t>원에 거래를 마쳤다</a:t>
                      </a:r>
                      <a:r>
                        <a:rPr lang="en-US" altLang="ko-KR" sz="1000" dirty="0"/>
                        <a:t>.\n\n</a:t>
                      </a:r>
                      <a:r>
                        <a:rPr lang="ko-KR" altLang="en-US" sz="1000" dirty="0"/>
                        <a:t>증권업계는 키오스크와 관련해 사업전망을 밝게 보고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신한금융투자에 따르면 국내 키오스크 시장 규모는 </a:t>
                      </a:r>
                      <a:r>
                        <a:rPr lang="en-US" altLang="ko-KR" sz="1000" dirty="0"/>
                        <a:t>2017</a:t>
                      </a:r>
                      <a:r>
                        <a:rPr lang="ko-KR" altLang="en-US" sz="1000" dirty="0"/>
                        <a:t>년 기준 </a:t>
                      </a:r>
                      <a:r>
                        <a:rPr lang="en-US" altLang="ko-KR" sz="1000" dirty="0"/>
                        <a:t>2500</a:t>
                      </a:r>
                      <a:r>
                        <a:rPr lang="ko-KR" altLang="en-US" sz="1000" dirty="0"/>
                        <a:t>억원으로 추산된다</a:t>
                      </a:r>
                      <a:r>
                        <a:rPr lang="en-US" altLang="ko-KR" sz="1000" dirty="0"/>
                        <a:t>. 2006</a:t>
                      </a:r>
                      <a:r>
                        <a:rPr lang="ko-KR" altLang="en-US" sz="1000" dirty="0"/>
                        <a:t>년 </a:t>
                      </a:r>
                      <a:r>
                        <a:rPr lang="en-US" altLang="ko-KR" sz="1000" dirty="0"/>
                        <a:t>600</a:t>
                      </a:r>
                      <a:r>
                        <a:rPr lang="ko-KR" altLang="en-US" sz="1000" dirty="0"/>
                        <a:t>억원 규모였으나 연평균 성장률 </a:t>
                      </a:r>
                      <a:r>
                        <a:rPr lang="en-US" altLang="ko-KR" sz="1000" dirty="0"/>
                        <a:t>13.9%</a:t>
                      </a:r>
                      <a:r>
                        <a:rPr lang="ko-KR" altLang="en-US" sz="1000" dirty="0"/>
                        <a:t>을 기록하며 꾸준히 성장세를 보이고 있다</a:t>
                      </a:r>
                      <a:r>
                        <a:rPr lang="en-US" altLang="ko-KR" sz="1000" dirty="0"/>
                        <a:t>.\n\n</a:t>
                      </a:r>
                      <a:r>
                        <a:rPr lang="ko-KR" altLang="en-US" sz="1000" dirty="0"/>
                        <a:t>이들의 최근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개월 동안의 주가 추이를 보면 </a:t>
                      </a:r>
                      <a:r>
                        <a:rPr lang="ko-KR" altLang="en-US" sz="1000" dirty="0" err="1"/>
                        <a:t>케이씨에스와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푸른기술은</a:t>
                      </a:r>
                      <a:r>
                        <a:rPr lang="ko-KR" altLang="en-US" sz="1000" dirty="0"/>
                        <a:t> 지난해 </a:t>
                      </a:r>
                      <a:r>
                        <a:rPr lang="en-US" altLang="ko-KR" sz="1000" dirty="0"/>
                        <a:t>10</a:t>
                      </a:r>
                      <a:r>
                        <a:rPr lang="ko-KR" altLang="en-US" sz="1000" dirty="0"/>
                        <a:t>월</a:t>
                      </a:r>
                      <a:r>
                        <a:rPr lang="en-US" altLang="ko-KR" sz="1000" dirty="0"/>
                        <a:t>30</a:t>
                      </a:r>
                      <a:r>
                        <a:rPr lang="ko-KR" altLang="en-US" sz="1000" dirty="0"/>
                        <a:t>일부터 올해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월</a:t>
                      </a:r>
                      <a:r>
                        <a:rPr lang="en-US" altLang="ko-KR" sz="1000" dirty="0"/>
                        <a:t>29</a:t>
                      </a:r>
                      <a:r>
                        <a:rPr lang="ko-KR" altLang="en-US" sz="1000" dirty="0"/>
                        <a:t>일까지 각각 </a:t>
                      </a:r>
                      <a:r>
                        <a:rPr lang="en-US" altLang="ko-KR" sz="1000" dirty="0"/>
                        <a:t>49.2%, 9.8% </a:t>
                      </a:r>
                      <a:r>
                        <a:rPr lang="ko-KR" altLang="en-US" sz="1000" dirty="0"/>
                        <a:t>오른 </a:t>
                      </a:r>
                      <a:r>
                        <a:rPr lang="en-US" altLang="ko-KR" sz="1000" dirty="0"/>
                        <a:t>4500</a:t>
                      </a:r>
                      <a:r>
                        <a:rPr lang="ko-KR" altLang="en-US" sz="1000" dirty="0"/>
                        <a:t>원</a:t>
                      </a:r>
                      <a:r>
                        <a:rPr lang="en-US" altLang="ko-KR" sz="1000" dirty="0"/>
                        <a:t>, 2</a:t>
                      </a:r>
                      <a:r>
                        <a:rPr lang="ko-KR" altLang="en-US" sz="1000" dirty="0"/>
                        <a:t>만</a:t>
                      </a:r>
                      <a:r>
                        <a:rPr lang="en-US" altLang="ko-KR" sz="1000" dirty="0"/>
                        <a:t>2350</a:t>
                      </a:r>
                      <a:r>
                        <a:rPr lang="ko-KR" altLang="en-US" sz="1000" dirty="0"/>
                        <a:t>원에 거래를 마쳤다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반면 한국전자금융은 </a:t>
                      </a:r>
                      <a:r>
                        <a:rPr lang="ko-KR" altLang="en-US" sz="1000" dirty="0" err="1"/>
                        <a:t>같은기간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23.9% </a:t>
                      </a:r>
                      <a:r>
                        <a:rPr lang="ko-KR" altLang="en-US" sz="1000" dirty="0"/>
                        <a:t>하락한 </a:t>
                      </a:r>
                      <a:r>
                        <a:rPr lang="en-US" altLang="ko-KR" sz="1000" dirty="0"/>
                        <a:t>9200</a:t>
                      </a:r>
                      <a:r>
                        <a:rPr lang="ko-KR" altLang="en-US" sz="1000" dirty="0"/>
                        <a:t>원에 장을 끝냈다</a:t>
                      </a:r>
                      <a:r>
                        <a:rPr lang="en-US" altLang="ko-KR" sz="1000" dirty="0"/>
                        <a:t>.\n\n</a:t>
                      </a:r>
                      <a:r>
                        <a:rPr lang="ko-KR" altLang="en-US" sz="1000" dirty="0"/>
                        <a:t>이처럼 한국전자금융의 하락세에도 불구하고 키오스크 업체들에 대한 증권업계 전망은 대체로 밝다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손세훈 </a:t>
                      </a:r>
                      <a:r>
                        <a:rPr lang="en-US" altLang="ko-KR" sz="1000" dirty="0"/>
                        <a:t>NH</a:t>
                      </a:r>
                      <a:r>
                        <a:rPr lang="ko-KR" altLang="en-US" sz="1000" dirty="0"/>
                        <a:t>투자증권 애널리스트는 </a:t>
                      </a:r>
                      <a:r>
                        <a:rPr lang="en-US" altLang="ko-KR" sz="1000" dirty="0"/>
                        <a:t>\"</a:t>
                      </a:r>
                      <a:r>
                        <a:rPr lang="ko-KR" altLang="en-US" sz="1000" dirty="0"/>
                        <a:t>최근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 err="1"/>
                        <a:t>년동안</a:t>
                      </a:r>
                      <a:r>
                        <a:rPr lang="ko-KR" altLang="en-US" sz="1000" dirty="0"/>
                        <a:t> 최저임금이 </a:t>
                      </a:r>
                      <a:r>
                        <a:rPr lang="en-US" altLang="ko-KR" sz="1000" dirty="0"/>
                        <a:t>29% </a:t>
                      </a:r>
                      <a:r>
                        <a:rPr lang="ko-KR" altLang="en-US" sz="1000" dirty="0"/>
                        <a:t>인상됨에 따라 무인화에 대한 수요는 증대될 것</a:t>
                      </a:r>
                      <a:r>
                        <a:rPr lang="en-US" altLang="ko-KR" sz="1000" dirty="0"/>
                        <a:t>\"</a:t>
                      </a:r>
                      <a:r>
                        <a:rPr lang="ko-KR" altLang="en-US" sz="1000" dirty="0"/>
                        <a:t>이라며 </a:t>
                      </a:r>
                      <a:r>
                        <a:rPr lang="en-US" altLang="ko-KR" sz="1000" dirty="0"/>
                        <a:t>\"</a:t>
                      </a:r>
                      <a:r>
                        <a:rPr lang="ko-KR" altLang="en-US" sz="1000" dirty="0"/>
                        <a:t>한국전자금융의 경우 </a:t>
                      </a:r>
                      <a:r>
                        <a:rPr lang="en-US" altLang="ko-KR" sz="1000" dirty="0"/>
                        <a:t>2015</a:t>
                      </a:r>
                      <a:r>
                        <a:rPr lang="ko-KR" altLang="en-US" sz="1000" dirty="0"/>
                        <a:t>년 매출이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억에 불과했지만 지난해 매출이 </a:t>
                      </a:r>
                      <a:r>
                        <a:rPr lang="en-US" altLang="ko-KR" sz="1000" dirty="0"/>
                        <a:t>220</a:t>
                      </a:r>
                      <a:r>
                        <a:rPr lang="ko-KR" altLang="en-US" sz="1000" dirty="0"/>
                        <a:t>억원까지 늘어나는 등 성장세는 올해도 지속될 것</a:t>
                      </a:r>
                      <a:r>
                        <a:rPr lang="en-US" altLang="ko-KR" sz="1000" dirty="0"/>
                        <a:t>\"</a:t>
                      </a:r>
                      <a:r>
                        <a:rPr lang="ko-KR" altLang="en-US" sz="1000" dirty="0"/>
                        <a:t>이라고 전망했다</a:t>
                      </a:r>
                      <a:r>
                        <a:rPr lang="en-US" altLang="ko-KR" sz="1000" dirty="0"/>
                        <a:t>.“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56308"/>
                  </a:ext>
                </a:extLst>
              </a:tr>
              <a:tr h="292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특허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환상 </a:t>
                      </a:r>
                      <a:r>
                        <a:rPr lang="ko-KR" altLang="en-US" sz="1000" dirty="0" err="1"/>
                        <a:t>올레핀</a:t>
                      </a:r>
                      <a:r>
                        <a:rPr lang="ko-KR" altLang="en-US" sz="1000" dirty="0"/>
                        <a:t> 개환 </a:t>
                      </a:r>
                      <a:r>
                        <a:rPr lang="ko-KR" altLang="en-US" sz="1000" dirty="0" err="1"/>
                        <a:t>중합체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그의 수소화체 및 상기 수소화체 </a:t>
                      </a:r>
                      <a:r>
                        <a:rPr lang="ko-KR" altLang="en-US" sz="1000" dirty="0" err="1"/>
                        <a:t>조성물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및 </a:t>
                      </a:r>
                      <a:r>
                        <a:rPr lang="ko-KR" altLang="en-US" sz="1000" dirty="0" err="1"/>
                        <a:t>트리시클로펜타디엔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2020-04-23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335271"/>
                  </a:ext>
                </a:extLst>
              </a:tr>
              <a:tr h="292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/>
                        <a:t>불합리적인</a:t>
                      </a:r>
                      <a:r>
                        <a:rPr lang="ko-KR" altLang="en-US" sz="1000" dirty="0"/>
                        <a:t> 부분도 있으나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그래도 시스템이 사람을 돌리는 회사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2021-12-31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828670"/>
                  </a:ext>
                </a:extLst>
              </a:tr>
            </a:tbl>
          </a:graphicData>
        </a:graphic>
      </p:graphicFrame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1AFEDD5F-5B75-BCAE-AF88-F9C1BE3A1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2343" y="3590883"/>
            <a:ext cx="752337" cy="752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F7DB5-9A6F-D936-897D-5EE53D593F2F}"/>
              </a:ext>
            </a:extLst>
          </p:cNvPr>
          <p:cNvSpPr txBox="1"/>
          <p:nvPr/>
        </p:nvSpPr>
        <p:spPr>
          <a:xfrm>
            <a:off x="5744013" y="3733081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행 </a:t>
            </a:r>
            <a:r>
              <a:rPr lang="ko-KR" altLang="en-US" dirty="0" err="1">
                <a:highlight>
                  <a:srgbClr val="FFFF00"/>
                </a:highlight>
              </a:rPr>
              <a:t>클릭시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 err="1">
                <a:highlight>
                  <a:srgbClr val="FFFF00"/>
                </a:highlight>
              </a:rPr>
              <a:t>토글</a:t>
            </a:r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1E70D9-D576-94DA-6F1A-467156245B46}"/>
              </a:ext>
            </a:extLst>
          </p:cNvPr>
          <p:cNvCxnSpPr/>
          <p:nvPr/>
        </p:nvCxnSpPr>
        <p:spPr>
          <a:xfrm>
            <a:off x="1959237" y="2240761"/>
            <a:ext cx="10672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6BD3F6E-4DF1-E498-D59E-E53C7D990C77}"/>
              </a:ext>
            </a:extLst>
          </p:cNvPr>
          <p:cNvCxnSpPr/>
          <p:nvPr/>
        </p:nvCxnSpPr>
        <p:spPr>
          <a:xfrm>
            <a:off x="3239164" y="2240761"/>
            <a:ext cx="10672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45">
            <a:extLst>
              <a:ext uri="{FF2B5EF4-FFF2-40B4-BE49-F238E27FC236}">
                <a16:creationId xmlns:a16="http://schemas.microsoft.com/office/drawing/2014/main" id="{385192AA-16A1-93D7-73E0-D4DC3CD84414}"/>
              </a:ext>
            </a:extLst>
          </p:cNvPr>
          <p:cNvSpPr/>
          <p:nvPr/>
        </p:nvSpPr>
        <p:spPr bwMode="auto">
          <a:xfrm>
            <a:off x="3625390" y="2338591"/>
            <a:ext cx="1527218" cy="182143"/>
          </a:xfrm>
          <a:prstGeom prst="roundRect">
            <a:avLst>
              <a:gd name="adj" fmla="val 794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업종 중분류 전체     </a:t>
            </a:r>
            <a:r>
              <a:rPr lang="ko-KR" altLang="en-US" sz="1000" dirty="0">
                <a:solidFill>
                  <a:sysClr val="windowText" lastClr="000000"/>
                </a:solidFill>
              </a:rPr>
              <a:t>▼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45">
            <a:extLst>
              <a:ext uri="{FF2B5EF4-FFF2-40B4-BE49-F238E27FC236}">
                <a16:creationId xmlns:a16="http://schemas.microsoft.com/office/drawing/2014/main" id="{C45CC4D1-6922-B233-C61C-3E7F89D219E9}"/>
              </a:ext>
            </a:extLst>
          </p:cNvPr>
          <p:cNvSpPr/>
          <p:nvPr/>
        </p:nvSpPr>
        <p:spPr bwMode="auto">
          <a:xfrm>
            <a:off x="1946558" y="2624340"/>
            <a:ext cx="7567427" cy="182143"/>
          </a:xfrm>
          <a:prstGeom prst="roundRect">
            <a:avLst>
              <a:gd name="adj" fmla="val 794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무인 서비스</a:t>
            </a:r>
          </a:p>
        </p:txBody>
      </p:sp>
      <p:pic>
        <p:nvPicPr>
          <p:cNvPr id="14" name="그래픽 13" descr="돋보기 단색으로 채워진">
            <a:extLst>
              <a:ext uri="{FF2B5EF4-FFF2-40B4-BE49-F238E27FC236}">
                <a16:creationId xmlns:a16="http://schemas.microsoft.com/office/drawing/2014/main" id="{67A5874D-56D8-EE63-893A-60E75F8A6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2085" y="2929864"/>
            <a:ext cx="182143" cy="182143"/>
          </a:xfrm>
          <a:prstGeom prst="rect">
            <a:avLst/>
          </a:prstGeom>
        </p:spPr>
      </p:pic>
      <p:pic>
        <p:nvPicPr>
          <p:cNvPr id="15" name="Picture 2" descr="CSS Radio Buttons - 라디오버튼">
            <a:extLst>
              <a:ext uri="{FF2B5EF4-FFF2-40B4-BE49-F238E27FC236}">
                <a16:creationId xmlns:a16="http://schemas.microsoft.com/office/drawing/2014/main" id="{ED853D90-3354-3E14-62A6-C953D17E3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5" t="34686" r="54752" b="55742"/>
          <a:stretch/>
        </p:blipFill>
        <p:spPr bwMode="auto">
          <a:xfrm>
            <a:off x="1999158" y="2880559"/>
            <a:ext cx="213330" cy="23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SS Radio Buttons - 라디오버튼">
            <a:extLst>
              <a:ext uri="{FF2B5EF4-FFF2-40B4-BE49-F238E27FC236}">
                <a16:creationId xmlns:a16="http://schemas.microsoft.com/office/drawing/2014/main" id="{1F596DF3-57AF-E5F5-2644-7FC13E784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7" t="44721" r="54400" b="45707"/>
          <a:stretch/>
        </p:blipFill>
        <p:spPr bwMode="auto">
          <a:xfrm>
            <a:off x="2820813" y="2894196"/>
            <a:ext cx="213329" cy="23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SS Radio Buttons - 라디오버튼">
            <a:extLst>
              <a:ext uri="{FF2B5EF4-FFF2-40B4-BE49-F238E27FC236}">
                <a16:creationId xmlns:a16="http://schemas.microsoft.com/office/drawing/2014/main" id="{2986F3C4-FA64-E589-BD20-B8FC95F45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7" t="44721" r="54400" b="45707"/>
          <a:stretch/>
        </p:blipFill>
        <p:spPr bwMode="auto">
          <a:xfrm>
            <a:off x="3678730" y="2894483"/>
            <a:ext cx="213329" cy="23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SS Radio Buttons - 라디오버튼">
            <a:extLst>
              <a:ext uri="{FF2B5EF4-FFF2-40B4-BE49-F238E27FC236}">
                <a16:creationId xmlns:a16="http://schemas.microsoft.com/office/drawing/2014/main" id="{DEF63DA3-7DCA-8D0D-B547-C21F7921A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7" t="44721" r="54400" b="45707"/>
          <a:stretch/>
        </p:blipFill>
        <p:spPr bwMode="auto">
          <a:xfrm>
            <a:off x="4773090" y="2894196"/>
            <a:ext cx="213329" cy="23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11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757552C-D747-EE85-DC46-C6AE9C4D1A5F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847845"/>
            <a:chExt cx="12192000" cy="62617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9419F8-4EFD-5A1B-6E10-A2A811AFB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25" r="8451"/>
            <a:stretch/>
          </p:blipFill>
          <p:spPr>
            <a:xfrm>
              <a:off x="0" y="847845"/>
              <a:ext cx="12192000" cy="626174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4C9B7F7-E8BF-DC64-CEED-4FC3BE4894C0}"/>
                </a:ext>
              </a:extLst>
            </p:cNvPr>
            <p:cNvSpPr/>
            <p:nvPr/>
          </p:nvSpPr>
          <p:spPr>
            <a:xfrm>
              <a:off x="0" y="1987827"/>
              <a:ext cx="12192000" cy="5121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DC6755-757E-552C-FC8F-56C35BB4CB9C}"/>
              </a:ext>
            </a:extLst>
          </p:cNvPr>
          <p:cNvSpPr txBox="1"/>
          <p:nvPr/>
        </p:nvSpPr>
        <p:spPr>
          <a:xfrm>
            <a:off x="5913121" y="248957"/>
            <a:ext cx="194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</a:rPr>
              <a:t>지식관리서비스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017E7F-7C58-8971-B479-878D808792B6}"/>
              </a:ext>
            </a:extLst>
          </p:cNvPr>
          <p:cNvSpPr/>
          <p:nvPr/>
        </p:nvSpPr>
        <p:spPr>
          <a:xfrm>
            <a:off x="2440560" y="759525"/>
            <a:ext cx="6827520" cy="10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기업 키워드 분석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기업과 관련된 핵심 키워드 추출 분석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CA1C9C-756D-B66A-8746-3BC32CAD87B3}"/>
              </a:ext>
            </a:extLst>
          </p:cNvPr>
          <p:cNvSpPr/>
          <p:nvPr/>
        </p:nvSpPr>
        <p:spPr>
          <a:xfrm>
            <a:off x="2" y="675676"/>
            <a:ext cx="2214302" cy="618232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F80A49-2CDB-FE8D-2BF3-38754FE8CCBC}"/>
              </a:ext>
            </a:extLst>
          </p:cNvPr>
          <p:cNvSpPr/>
          <p:nvPr/>
        </p:nvSpPr>
        <p:spPr>
          <a:xfrm>
            <a:off x="0" y="675676"/>
            <a:ext cx="2214302" cy="86360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지식관리서비스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BAC713-5606-04DA-7A5E-F4C2B1D03EF2}"/>
              </a:ext>
            </a:extLst>
          </p:cNvPr>
          <p:cNvSpPr/>
          <p:nvPr/>
        </p:nvSpPr>
        <p:spPr>
          <a:xfrm>
            <a:off x="0" y="1963247"/>
            <a:ext cx="2214302" cy="425482"/>
          </a:xfrm>
          <a:prstGeom prst="rect">
            <a:avLst/>
          </a:prstGeom>
          <a:solidFill>
            <a:srgbClr val="C9DAF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기업 키워드 분석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B173EFA-F826-9DC1-407F-13D69BCBA615}"/>
              </a:ext>
            </a:extLst>
          </p:cNvPr>
          <p:cNvSpPr/>
          <p:nvPr/>
        </p:nvSpPr>
        <p:spPr>
          <a:xfrm>
            <a:off x="3" y="2431114"/>
            <a:ext cx="2214302" cy="38999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컨설팅보고서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분석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0" name="그래픽 79" descr="폴더 단색으로 채워진">
            <a:extLst>
              <a:ext uri="{FF2B5EF4-FFF2-40B4-BE49-F238E27FC236}">
                <a16:creationId xmlns:a16="http://schemas.microsoft.com/office/drawing/2014/main" id="{F8EA646F-68A8-AB62-3D8A-7A8486E8F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76" y="2493954"/>
            <a:ext cx="264318" cy="26431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169D3935-F284-03A5-30BC-6B4A5289D793}"/>
              </a:ext>
            </a:extLst>
          </p:cNvPr>
          <p:cNvSpPr/>
          <p:nvPr/>
        </p:nvSpPr>
        <p:spPr>
          <a:xfrm>
            <a:off x="0" y="1539283"/>
            <a:ext cx="2214302" cy="424723"/>
          </a:xfrm>
          <a:prstGeom prst="rect">
            <a:avLst/>
          </a:prstGeom>
          <a:solidFill>
            <a:schemeClr val="tx2">
              <a:lumMod val="10000"/>
              <a:lumOff val="90000"/>
              <a:alpha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종합검색서비스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4" name="그래픽 63" descr="폴더 단색으로 채워진">
            <a:extLst>
              <a:ext uri="{FF2B5EF4-FFF2-40B4-BE49-F238E27FC236}">
                <a16:creationId xmlns:a16="http://schemas.microsoft.com/office/drawing/2014/main" id="{D7446706-E8BD-E15A-CCB0-93833D192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73" y="1648424"/>
            <a:ext cx="264318" cy="264318"/>
          </a:xfrm>
          <a:prstGeom prst="rect">
            <a:avLst/>
          </a:prstGeom>
        </p:spPr>
      </p:pic>
      <p:pic>
        <p:nvPicPr>
          <p:cNvPr id="65" name="그래픽 64" descr="폴더 단색으로 채워진">
            <a:extLst>
              <a:ext uri="{FF2B5EF4-FFF2-40B4-BE49-F238E27FC236}">
                <a16:creationId xmlns:a16="http://schemas.microsoft.com/office/drawing/2014/main" id="{E9199E3A-F8F9-F31F-665A-4848DCA83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73" y="2061571"/>
            <a:ext cx="264318" cy="264318"/>
          </a:xfrm>
          <a:prstGeom prst="rect">
            <a:avLst/>
          </a:prstGeom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17DF982-877C-E1F4-C090-AFCDC2111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053121"/>
              </p:ext>
            </p:extLst>
          </p:nvPr>
        </p:nvGraphicFramePr>
        <p:xfrm>
          <a:off x="2527869" y="1868427"/>
          <a:ext cx="9000900" cy="58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182">
                  <a:extLst>
                    <a:ext uri="{9D8B030D-6E8A-4147-A177-3AD203B41FA5}">
                      <a16:colId xmlns:a16="http://schemas.microsoft.com/office/drawing/2014/main" val="2480721981"/>
                    </a:ext>
                  </a:extLst>
                </a:gridCol>
                <a:gridCol w="6962140">
                  <a:extLst>
                    <a:ext uri="{9D8B030D-6E8A-4147-A177-3AD203B41FA5}">
                      <a16:colId xmlns:a16="http://schemas.microsoft.com/office/drawing/2014/main" val="2434781421"/>
                    </a:ext>
                  </a:extLst>
                </a:gridCol>
                <a:gridCol w="830578">
                  <a:extLst>
                    <a:ext uri="{9D8B030D-6E8A-4147-A177-3AD203B41FA5}">
                      <a16:colId xmlns:a16="http://schemas.microsoft.com/office/drawing/2014/main" val="487091900"/>
                    </a:ext>
                  </a:extLst>
                </a:gridCol>
              </a:tblGrid>
              <a:tr h="292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기업명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 분석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46722"/>
                  </a:ext>
                </a:extLst>
              </a:tr>
              <a:tr h="292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</a:rPr>
                        <a:t>기간</a:t>
                      </a: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                             ~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3" marR="68583" marT="34292" marB="3429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0669689"/>
                  </a:ext>
                </a:extLst>
              </a:tr>
            </a:tbl>
          </a:graphicData>
        </a:graphic>
      </p:graphicFrame>
      <p:sp>
        <p:nvSpPr>
          <p:cNvPr id="27" name="모서리가 둥근 직사각형 45">
            <a:extLst>
              <a:ext uri="{FF2B5EF4-FFF2-40B4-BE49-F238E27FC236}">
                <a16:creationId xmlns:a16="http://schemas.microsoft.com/office/drawing/2014/main" id="{0577FE35-AA5F-2BEB-ABCF-D40E226EF0E3}"/>
              </a:ext>
            </a:extLst>
          </p:cNvPr>
          <p:cNvSpPr/>
          <p:nvPr/>
        </p:nvSpPr>
        <p:spPr bwMode="auto">
          <a:xfrm>
            <a:off x="3803828" y="1925046"/>
            <a:ext cx="3112058" cy="182143"/>
          </a:xfrm>
          <a:prstGeom prst="roundRect">
            <a:avLst>
              <a:gd name="adj" fmla="val 794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케이비에이치팜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주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45">
            <a:extLst>
              <a:ext uri="{FF2B5EF4-FFF2-40B4-BE49-F238E27FC236}">
                <a16:creationId xmlns:a16="http://schemas.microsoft.com/office/drawing/2014/main" id="{205E941A-D3DB-5F9E-C7CC-1D2E441B19C3}"/>
              </a:ext>
            </a:extLst>
          </p:cNvPr>
          <p:cNvSpPr/>
          <p:nvPr/>
        </p:nvSpPr>
        <p:spPr bwMode="auto">
          <a:xfrm>
            <a:off x="3803829" y="2219992"/>
            <a:ext cx="878127" cy="182143"/>
          </a:xfrm>
          <a:prstGeom prst="roundRect">
            <a:avLst>
              <a:gd name="adj" fmla="val 794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2022-05-28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모서리가 둥근 직사각형 45">
            <a:extLst>
              <a:ext uri="{FF2B5EF4-FFF2-40B4-BE49-F238E27FC236}">
                <a16:creationId xmlns:a16="http://schemas.microsoft.com/office/drawing/2014/main" id="{E76BFA32-0C09-8DE2-B088-EC4365793086}"/>
              </a:ext>
            </a:extLst>
          </p:cNvPr>
          <p:cNvSpPr/>
          <p:nvPr/>
        </p:nvSpPr>
        <p:spPr bwMode="auto">
          <a:xfrm>
            <a:off x="5287189" y="2219991"/>
            <a:ext cx="878127" cy="182143"/>
          </a:xfrm>
          <a:prstGeom prst="roundRect">
            <a:avLst>
              <a:gd name="adj" fmla="val 794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2022-05-28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0" name="그래픽 29" descr="일일 일정표 단색으로 채워진">
            <a:extLst>
              <a:ext uri="{FF2B5EF4-FFF2-40B4-BE49-F238E27FC236}">
                <a16:creationId xmlns:a16="http://schemas.microsoft.com/office/drawing/2014/main" id="{59C2DAE8-80DC-1A50-8CD9-2C0FF5A93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5521" y="2188781"/>
            <a:ext cx="229325" cy="229325"/>
          </a:xfrm>
          <a:prstGeom prst="rect">
            <a:avLst/>
          </a:prstGeom>
        </p:spPr>
      </p:pic>
      <p:pic>
        <p:nvPicPr>
          <p:cNvPr id="31" name="그래픽 30" descr="일일 일정표 단색으로 채워진">
            <a:extLst>
              <a:ext uri="{FF2B5EF4-FFF2-40B4-BE49-F238E27FC236}">
                <a16:creationId xmlns:a16="http://schemas.microsoft.com/office/drawing/2014/main" id="{0D5EC656-ACB0-3AAC-3BBD-8B8C4110A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0770" y="2193603"/>
            <a:ext cx="229325" cy="229325"/>
          </a:xfrm>
          <a:prstGeom prst="rect">
            <a:avLst/>
          </a:prstGeom>
        </p:spPr>
      </p:pic>
      <p:pic>
        <p:nvPicPr>
          <p:cNvPr id="32" name="그래픽 31" descr="돋보기 단색으로 채워진">
            <a:extLst>
              <a:ext uri="{FF2B5EF4-FFF2-40B4-BE49-F238E27FC236}">
                <a16:creationId xmlns:a16="http://schemas.microsoft.com/office/drawing/2014/main" id="{86B8E5D8-E63F-F82E-B079-F1ED9AE38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3639" y="1901454"/>
            <a:ext cx="229325" cy="229325"/>
          </a:xfrm>
          <a:prstGeom prst="rect">
            <a:avLst/>
          </a:prstGeom>
        </p:spPr>
      </p:pic>
      <p:pic>
        <p:nvPicPr>
          <p:cNvPr id="45" name="그래픽 44" descr="돋보기 단색으로 채워진">
            <a:extLst>
              <a:ext uri="{FF2B5EF4-FFF2-40B4-BE49-F238E27FC236}">
                <a16:creationId xmlns:a16="http://schemas.microsoft.com/office/drawing/2014/main" id="{A2860724-4115-1A9B-F1C6-191429872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1284" y="1916937"/>
            <a:ext cx="182143" cy="18214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FA2EE8F-8ACA-F93E-62CE-919FB0C893AC}"/>
              </a:ext>
            </a:extLst>
          </p:cNvPr>
          <p:cNvSpPr/>
          <p:nvPr/>
        </p:nvSpPr>
        <p:spPr>
          <a:xfrm>
            <a:off x="6876393" y="2758272"/>
            <a:ext cx="4652376" cy="36096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평판 키워드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온라인뉴스 및 포털사이트에서 수집한 비정형데이터를 기반으로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해당기업과 자주 언급되는 상위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개 키워드 추출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6145526-0B0E-FB4E-2F1F-B7AA96A90D5A}"/>
              </a:ext>
            </a:extLst>
          </p:cNvPr>
          <p:cNvSpPr/>
          <p:nvPr/>
        </p:nvSpPr>
        <p:spPr>
          <a:xfrm>
            <a:off x="2527869" y="2758272"/>
            <a:ext cx="4240061" cy="36096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R&amp;D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역량 키워드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기업이 수행한 국가연구개발과제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NTIS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데이터를 분석하여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핵심연구 키워드 및 연구분야 분석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DF6B929-C8C4-235F-2254-2037FD4F83F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78"/>
          <a:stretch/>
        </p:blipFill>
        <p:spPr>
          <a:xfrm>
            <a:off x="7131149" y="3727632"/>
            <a:ext cx="4014773" cy="253176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2435FD7-801F-ECEF-2827-F07A77F145D7}"/>
              </a:ext>
            </a:extLst>
          </p:cNvPr>
          <p:cNvSpPr txBox="1"/>
          <p:nvPr/>
        </p:nvSpPr>
        <p:spPr>
          <a:xfrm>
            <a:off x="8524" y="5751288"/>
            <a:ext cx="20647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  <a:hlinkClick r:id="rId11"/>
              </a:rPr>
              <a:t>http://demo.riamore.net/HTML5demo/chart/index.html</a:t>
            </a:r>
            <a:r>
              <a:rPr lang="en-US" altLang="ko-KR" sz="1000" dirty="0">
                <a:latin typeface="+mn-ea"/>
              </a:rPr>
              <a:t> </a:t>
            </a:r>
          </a:p>
          <a:p>
            <a:endParaRPr lang="en-US" altLang="ko-KR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사용한 차트 종류</a:t>
            </a:r>
            <a:br>
              <a:rPr lang="en-US" altLang="ko-KR" sz="1000" dirty="0">
                <a:latin typeface="+mn-ea"/>
              </a:rPr>
            </a:br>
            <a:r>
              <a:rPr lang="en-US" altLang="ko-KR" sz="1000" dirty="0" err="1">
                <a:latin typeface="+mn-ea"/>
              </a:rPr>
              <a:t>TreeMap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Half Pie</a:t>
            </a:r>
          </a:p>
          <a:p>
            <a:endParaRPr lang="ko-KR" altLang="en-US" sz="1000" dirty="0"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ACE946-E28D-A4E7-6A8A-EBFAA2CC021B}"/>
              </a:ext>
            </a:extLst>
          </p:cNvPr>
          <p:cNvGrpSpPr/>
          <p:nvPr/>
        </p:nvGrpSpPr>
        <p:grpSpPr>
          <a:xfrm>
            <a:off x="2650426" y="3885356"/>
            <a:ext cx="3994946" cy="2374042"/>
            <a:chOff x="15874903" y="510567"/>
            <a:chExt cx="5095086" cy="437240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69CE2B4-2118-1836-68A8-7778227F8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89" t="854" r="841"/>
            <a:stretch/>
          </p:blipFill>
          <p:spPr>
            <a:xfrm>
              <a:off x="15874903" y="510567"/>
              <a:ext cx="5095086" cy="4372409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08E0A16-CE5D-6FEE-5B98-AAE9E4682B49}"/>
                </a:ext>
              </a:extLst>
            </p:cNvPr>
            <p:cNvSpPr/>
            <p:nvPr/>
          </p:nvSpPr>
          <p:spPr>
            <a:xfrm>
              <a:off x="16178776" y="1187659"/>
              <a:ext cx="1312800" cy="1275244"/>
            </a:xfrm>
            <a:prstGeom prst="rect">
              <a:avLst/>
            </a:prstGeom>
            <a:solidFill>
              <a:srgbClr val="673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i="0" dirty="0">
                  <a:solidFill>
                    <a:schemeClr val="bg1"/>
                  </a:solidFill>
                  <a:effectLst/>
                  <a:latin typeface="+mn-ea"/>
                </a:rPr>
                <a:t>클라우드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58A385D-143C-E739-BCC7-52437894E18F}"/>
                </a:ext>
              </a:extLst>
            </p:cNvPr>
            <p:cNvSpPr/>
            <p:nvPr/>
          </p:nvSpPr>
          <p:spPr>
            <a:xfrm>
              <a:off x="17954819" y="832577"/>
              <a:ext cx="1312800" cy="1275244"/>
            </a:xfrm>
            <a:prstGeom prst="rect">
              <a:avLst/>
            </a:prstGeom>
            <a:solidFill>
              <a:srgbClr val="D03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i="0" dirty="0">
                  <a:solidFill>
                    <a:schemeClr val="bg1"/>
                  </a:solidFill>
                  <a:effectLst/>
                  <a:latin typeface="+mn-ea"/>
                </a:rPr>
                <a:t>반려동물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C7C1A86-9FDF-DA96-4E19-D4CB04232080}"/>
                </a:ext>
              </a:extLst>
            </p:cNvPr>
            <p:cNvSpPr/>
            <p:nvPr/>
          </p:nvSpPr>
          <p:spPr>
            <a:xfrm>
              <a:off x="17954819" y="2415420"/>
              <a:ext cx="1312800" cy="1275244"/>
            </a:xfrm>
            <a:prstGeom prst="rect">
              <a:avLst/>
            </a:prstGeom>
            <a:solidFill>
              <a:srgbClr val="F59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i="0" dirty="0">
                  <a:solidFill>
                    <a:schemeClr val="bg1"/>
                  </a:solidFill>
                  <a:effectLst/>
                  <a:latin typeface="+mn-ea"/>
                </a:rPr>
                <a:t>수의학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DF99A44-1095-68A0-7918-8D81605567F8}"/>
                </a:ext>
              </a:extLst>
            </p:cNvPr>
            <p:cNvSpPr/>
            <p:nvPr/>
          </p:nvSpPr>
          <p:spPr>
            <a:xfrm>
              <a:off x="16178776" y="3171075"/>
              <a:ext cx="1312800" cy="1275244"/>
            </a:xfrm>
            <a:prstGeom prst="rect">
              <a:avLst/>
            </a:prstGeom>
            <a:solidFill>
              <a:srgbClr val="8C3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i="0" dirty="0">
                  <a:solidFill>
                    <a:schemeClr val="bg1"/>
                  </a:solidFill>
                  <a:effectLst/>
                  <a:latin typeface="+mn-ea"/>
                </a:rPr>
                <a:t>가상화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5289706-9F7C-5821-7BEB-D8B4AFF7FA8E}"/>
                </a:ext>
              </a:extLst>
            </p:cNvPr>
            <p:cNvSpPr/>
            <p:nvPr/>
          </p:nvSpPr>
          <p:spPr>
            <a:xfrm>
              <a:off x="19556080" y="814129"/>
              <a:ext cx="1312800" cy="1275244"/>
            </a:xfrm>
            <a:prstGeom prst="rect">
              <a:avLst/>
            </a:prstGeom>
            <a:solidFill>
              <a:srgbClr val="F57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i="0" dirty="0">
                  <a:solidFill>
                    <a:schemeClr val="bg1"/>
                  </a:solidFill>
                  <a:effectLst/>
                  <a:latin typeface="+mn-ea"/>
                </a:rPr>
                <a:t>영상 판독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B73AC81-A7A4-780D-C4B4-F9E1CB472FA1}"/>
                </a:ext>
              </a:extLst>
            </p:cNvPr>
            <p:cNvSpPr/>
            <p:nvPr/>
          </p:nvSpPr>
          <p:spPr>
            <a:xfrm>
              <a:off x="19577639" y="2447604"/>
              <a:ext cx="1312800" cy="831945"/>
            </a:xfrm>
            <a:prstGeom prst="rect">
              <a:avLst/>
            </a:prstGeom>
            <a:solidFill>
              <a:srgbClr val="FFB0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i="0" dirty="0">
                  <a:solidFill>
                    <a:schemeClr val="bg1"/>
                  </a:solidFill>
                  <a:effectLst/>
                  <a:latin typeface="+mn-ea"/>
                </a:rPr>
                <a:t>소프트웨어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2824907-94BC-0252-C042-D2F6513CA6EA}"/>
                </a:ext>
              </a:extLst>
            </p:cNvPr>
            <p:cNvSpPr/>
            <p:nvPr/>
          </p:nvSpPr>
          <p:spPr>
            <a:xfrm>
              <a:off x="17954819" y="3856690"/>
              <a:ext cx="1312800" cy="823685"/>
            </a:xfrm>
            <a:prstGeom prst="rect">
              <a:avLst/>
            </a:prstGeom>
            <a:solidFill>
              <a:srgbClr val="ED54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i="0" dirty="0">
                  <a:solidFill>
                    <a:schemeClr val="bg1"/>
                  </a:solidFill>
                  <a:effectLst/>
                  <a:latin typeface="+mn-ea"/>
                </a:rPr>
                <a:t>정보</a:t>
              </a:r>
              <a:r>
                <a:rPr lang="en-US" altLang="ko-KR" sz="1000" b="1" i="0" dirty="0">
                  <a:solidFill>
                    <a:schemeClr val="bg1"/>
                  </a:solidFill>
                  <a:effectLst/>
                  <a:latin typeface="+mn-ea"/>
                </a:rPr>
                <a:t>/</a:t>
              </a:r>
              <a:r>
                <a:rPr lang="ko-KR" altLang="en-US" sz="1000" b="1" i="0" dirty="0">
                  <a:solidFill>
                    <a:schemeClr val="bg1"/>
                  </a:solidFill>
                  <a:effectLst/>
                  <a:latin typeface="+mn-ea"/>
                </a:rPr>
                <a:t>통신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8623843-267C-0566-2C52-F4C2CCBADC3A}"/>
                </a:ext>
              </a:extLst>
            </p:cNvPr>
            <p:cNvSpPr/>
            <p:nvPr/>
          </p:nvSpPr>
          <p:spPr>
            <a:xfrm>
              <a:off x="19463966" y="3799533"/>
              <a:ext cx="828378" cy="823685"/>
            </a:xfrm>
            <a:prstGeom prst="rect">
              <a:avLst/>
            </a:prstGeom>
            <a:solidFill>
              <a:srgbClr val="B5C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i="0" dirty="0">
                  <a:solidFill>
                    <a:schemeClr val="bg1"/>
                  </a:solidFill>
                  <a:effectLst/>
                  <a:latin typeface="+mn-ea"/>
                </a:rPr>
                <a:t>정보이론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783964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2012템플릿 컬러">
      <a:dk1>
        <a:srgbClr val="000000"/>
      </a:dk1>
      <a:lt1>
        <a:sysClr val="window" lastClr="FFFFFF"/>
      </a:lt1>
      <a:dk2>
        <a:srgbClr val="10253F"/>
      </a:dk2>
      <a:lt2>
        <a:srgbClr val="FFFFFF"/>
      </a:lt2>
      <a:accent1>
        <a:srgbClr val="B0D7F2"/>
      </a:accent1>
      <a:accent2>
        <a:srgbClr val="008FD4"/>
      </a:accent2>
      <a:accent3>
        <a:srgbClr val="006CBA"/>
      </a:accent3>
      <a:accent4>
        <a:srgbClr val="1C53AC"/>
      </a:accent4>
      <a:accent5>
        <a:srgbClr val="003799"/>
      </a:accent5>
      <a:accent6>
        <a:srgbClr val="A5A5A5"/>
      </a:accent6>
      <a:hlink>
        <a:srgbClr val="008FD4"/>
      </a:hlink>
      <a:folHlink>
        <a:srgbClr val="006CBA"/>
      </a:folHlink>
    </a:clrScheme>
    <a:fontScheme name="Office">
      <a:majorFont>
        <a:latin typeface="맑은고딕"/>
        <a:ea typeface=""/>
        <a:cs typeface=""/>
        <a:font script="Jpan" typeface="ＭＳ Ｐゴシック"/>
        <a:font script="Hang" typeface="맑은고딕"/>
        <a:font script="Hans" typeface="宋?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고딕"/>
        <a:ea typeface=""/>
        <a:cs typeface=""/>
        <a:font script="Jpan" typeface="ＭＳ Ｐゴシック"/>
        <a:font script="Hang" typeface="맑은고딕"/>
        <a:font script="Hans" typeface="宋?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풍요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7DA8675D-4922-4FB8-B3EF-A7ADB70F075A}" vid="{12CD53AF-CAC3-4A0C-9B32-61561820361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고딕" panose="020F0302020204030204"/>
        <a:ea typeface=""/>
        <a:cs typeface=""/>
        <a:font script="Jpan" typeface="游ゴシック Light"/>
        <a:font script="Hang" typeface="맑은고딕"/>
        <a:font script="Hans" typeface="等?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고딕" panose="020F0502020204030204"/>
        <a:ea typeface=""/>
        <a:cs typeface=""/>
        <a:font script="Jpan" typeface="游ゴシック"/>
        <a:font script="Hang" typeface="맑은고딕"/>
        <a:font script="Hans" typeface="等?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FBF05E01AA6624B9D6212BF4EBDDDF4" ma:contentTypeVersion="2" ma:contentTypeDescription="새 문서를 만듭니다." ma:contentTypeScope="" ma:versionID="7c45d67f7165677da60c8497b9fb4e66">
  <xsd:schema xmlns:xsd="http://www.w3.org/2001/XMLSchema" xmlns:xs="http://www.w3.org/2001/XMLSchema" xmlns:p="http://schemas.microsoft.com/office/2006/metadata/properties" xmlns:ns2="586c7caf-43f9-4ca2-93e0-b200c4562798" targetNamespace="http://schemas.microsoft.com/office/2006/metadata/properties" ma:root="true" ma:fieldsID="158b2759b6b4f7905e998e2b0f8ee3da" ns2:_="">
    <xsd:import namespace="586c7caf-43f9-4ca2-93e0-b200c45627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c7caf-43f9-4ca2-93e0-b200c45627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25CD9E-2199-4EBA-A821-4FEC0B641D0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B953DF3-8C9C-41E1-88D2-9295190DA0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6c7caf-43f9-4ca2-93e0-b200c45627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BD3DD6-C65D-4246-8AD5-F45D61651A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6034</TotalTime>
  <Words>1050</Words>
  <Application>Microsoft Office PowerPoint</Application>
  <PresentationFormat>와이드스크린</PresentationFormat>
  <Paragraphs>249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맑은고딕</vt:lpstr>
      <vt:lpstr>맑은 고딕</vt:lpstr>
      <vt:lpstr>나눔고딕 ExtraBold</vt:lpstr>
      <vt:lpstr>굴림</vt:lpstr>
      <vt:lpstr>나눔고딕</vt:lpstr>
      <vt:lpstr>테마1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세윤씨앤에스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발표자료</dc:title>
  <dc:creator>LEESW</dc:creator>
  <dc:description>무단 복제 배포시 법적 불이익을 받을 수 있습니다.</dc:description>
  <cp:lastModifiedBy>구조인디자인연구소</cp:lastModifiedBy>
  <cp:revision>613</cp:revision>
  <dcterms:created xsi:type="dcterms:W3CDTF">2018-09-07T01:55:36Z</dcterms:created>
  <dcterms:modified xsi:type="dcterms:W3CDTF">2022-12-09T06:45:43Z</dcterms:modified>
  <cp:category>세윤씨앤에스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0x0101008FBF05E01AA6624B9D6212BF4EBDDDF4</vt:lpwstr>
  </property>
</Properties>
</file>